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png" ContentType="image/png"/>
  <Default Extension="bin" ContentType="application/vnd.openxmlformats-officedocument.oleObjec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1" r:id="rId1"/>
  </p:sldMasterIdLst>
  <p:notesMasterIdLst>
    <p:notesMasterId r:id="rId52"/>
  </p:notesMasterIdLst>
  <p:sldIdLst>
    <p:sldId id="321" r:id="rId2"/>
    <p:sldId id="514" r:id="rId3"/>
    <p:sldId id="519" r:id="rId4"/>
    <p:sldId id="520" r:id="rId5"/>
    <p:sldId id="521" r:id="rId6"/>
    <p:sldId id="522" r:id="rId7"/>
    <p:sldId id="523" r:id="rId8"/>
    <p:sldId id="524" r:id="rId9"/>
    <p:sldId id="482" r:id="rId10"/>
    <p:sldId id="468" r:id="rId11"/>
    <p:sldId id="543" r:id="rId12"/>
    <p:sldId id="487" r:id="rId13"/>
    <p:sldId id="488" r:id="rId14"/>
    <p:sldId id="489" r:id="rId15"/>
    <p:sldId id="490" r:id="rId16"/>
    <p:sldId id="491" r:id="rId17"/>
    <p:sldId id="475" r:id="rId18"/>
    <p:sldId id="492" r:id="rId19"/>
    <p:sldId id="493" r:id="rId20"/>
    <p:sldId id="476" r:id="rId21"/>
    <p:sldId id="494" r:id="rId22"/>
    <p:sldId id="495" r:id="rId23"/>
    <p:sldId id="477" r:id="rId24"/>
    <p:sldId id="526" r:id="rId25"/>
    <p:sldId id="551" r:id="rId26"/>
    <p:sldId id="527" r:id="rId27"/>
    <p:sldId id="547" r:id="rId28"/>
    <p:sldId id="544" r:id="rId29"/>
    <p:sldId id="552" r:id="rId30"/>
    <p:sldId id="548" r:id="rId31"/>
    <p:sldId id="545" r:id="rId32"/>
    <p:sldId id="549" r:id="rId33"/>
    <p:sldId id="550" r:id="rId34"/>
    <p:sldId id="528" r:id="rId35"/>
    <p:sldId id="529" r:id="rId36"/>
    <p:sldId id="530" r:id="rId37"/>
    <p:sldId id="531" r:id="rId38"/>
    <p:sldId id="532" r:id="rId39"/>
    <p:sldId id="553" r:id="rId40"/>
    <p:sldId id="554" r:id="rId41"/>
    <p:sldId id="533" r:id="rId42"/>
    <p:sldId id="534" r:id="rId43"/>
    <p:sldId id="535" r:id="rId44"/>
    <p:sldId id="536" r:id="rId45"/>
    <p:sldId id="537" r:id="rId46"/>
    <p:sldId id="538" r:id="rId47"/>
    <p:sldId id="539" r:id="rId48"/>
    <p:sldId id="540" r:id="rId49"/>
    <p:sldId id="541" r:id="rId50"/>
    <p:sldId id="542" r:id="rId5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177" autoAdjust="0"/>
    <p:restoredTop sz="86031" autoAdjust="0"/>
  </p:normalViewPr>
  <p:slideViewPr>
    <p:cSldViewPr snapToGrid="0" snapToObjects="1">
      <p:cViewPr>
        <p:scale>
          <a:sx n="85" d="100"/>
          <a:sy n="85" d="100"/>
        </p:scale>
        <p:origin x="1056"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notesMaster" Target="notesMasters/notesMaster1.xml"/><Relationship Id="rId53" Type="http://schemas.openxmlformats.org/officeDocument/2006/relationships/presProps" Target="presProps.xml"/><Relationship Id="rId54" Type="http://schemas.openxmlformats.org/officeDocument/2006/relationships/viewProps" Target="viewProps.xml"/><Relationship Id="rId55" Type="http://schemas.openxmlformats.org/officeDocument/2006/relationships/theme" Target="theme/theme1.xml"/><Relationship Id="rId56"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7.emf"/></Relationships>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tiff>
</file>

<file path=ppt/media/image28.png>
</file>

<file path=ppt/media/image29.png>
</file>

<file path=ppt/media/image3.jpeg>
</file>

<file path=ppt/media/image30.png>
</file>

<file path=ppt/media/image31.png>
</file>

<file path=ppt/media/image32.png>
</file>

<file path=ppt/media/image33.pn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64689A9-5115-5543-A4C4-A1685A5BC041}" type="datetimeFigureOut">
              <a:rPr lang="en-US" smtClean="0"/>
              <a:t>4/10/18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0FFC1B1-C127-1346-A266-1EDDA58C4DBC}" type="slidenum">
              <a:rPr lang="en-US" smtClean="0"/>
              <a:t>‹#›</a:t>
            </a:fld>
            <a:endParaRPr lang="en-US"/>
          </a:p>
        </p:txBody>
      </p:sp>
    </p:spTree>
    <p:extLst>
      <p:ext uri="{BB962C8B-B14F-4D97-AF65-F5344CB8AC3E}">
        <p14:creationId xmlns:p14="http://schemas.microsoft.com/office/powerpoint/2010/main" val="214133667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FFC1B1-C127-1346-A266-1EDDA58C4DBC}" type="slidenum">
              <a:rPr lang="en-US" smtClean="0"/>
              <a:t>1</a:t>
            </a:fld>
            <a:endParaRPr lang="en-US"/>
          </a:p>
        </p:txBody>
      </p:sp>
    </p:spTree>
    <p:extLst>
      <p:ext uri="{BB962C8B-B14F-4D97-AF65-F5344CB8AC3E}">
        <p14:creationId xmlns:p14="http://schemas.microsoft.com/office/powerpoint/2010/main" val="3441604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26</a:t>
            </a:fld>
            <a:endParaRPr lang="en-US"/>
          </a:p>
        </p:txBody>
      </p:sp>
    </p:spTree>
    <p:extLst>
      <p:ext uri="{BB962C8B-B14F-4D97-AF65-F5344CB8AC3E}">
        <p14:creationId xmlns:p14="http://schemas.microsoft.com/office/powerpoint/2010/main" val="12514083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27</a:t>
            </a:fld>
            <a:endParaRPr lang="en-US"/>
          </a:p>
        </p:txBody>
      </p:sp>
    </p:spTree>
    <p:extLst>
      <p:ext uri="{BB962C8B-B14F-4D97-AF65-F5344CB8AC3E}">
        <p14:creationId xmlns:p14="http://schemas.microsoft.com/office/powerpoint/2010/main" val="408880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endParaRPr lang="en-US" dirty="0"/>
          </a:p>
        </p:txBody>
      </p:sp>
      <p:sp>
        <p:nvSpPr>
          <p:cNvPr id="4" name="Slide Number Placeholder 3"/>
          <p:cNvSpPr>
            <a:spLocks noGrp="1"/>
          </p:cNvSpPr>
          <p:nvPr>
            <p:ph type="sldNum" sz="quarter" idx="10"/>
          </p:nvPr>
        </p:nvSpPr>
        <p:spPr/>
        <p:txBody>
          <a:bodyPr/>
          <a:lstStyle/>
          <a:p>
            <a:fld id="{20FFC1B1-C127-1346-A266-1EDDA58C4DBC}" type="slidenum">
              <a:rPr lang="en-US" smtClean="0"/>
              <a:t>28</a:t>
            </a:fld>
            <a:endParaRPr lang="en-US"/>
          </a:p>
        </p:txBody>
      </p:sp>
    </p:spTree>
    <p:extLst>
      <p:ext uri="{BB962C8B-B14F-4D97-AF65-F5344CB8AC3E}">
        <p14:creationId xmlns:p14="http://schemas.microsoft.com/office/powerpoint/2010/main" val="18068469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FFC1B1-C127-1346-A266-1EDDA58C4DBC}" type="slidenum">
              <a:rPr lang="en-US" smtClean="0"/>
              <a:t>29</a:t>
            </a:fld>
            <a:endParaRPr lang="en-US"/>
          </a:p>
        </p:txBody>
      </p:sp>
    </p:spTree>
    <p:extLst>
      <p:ext uri="{BB962C8B-B14F-4D97-AF65-F5344CB8AC3E}">
        <p14:creationId xmlns:p14="http://schemas.microsoft.com/office/powerpoint/2010/main" val="5211347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sz="1200" b="0" i="0" kern="1200" dirty="0" smtClean="0">
                <a:solidFill>
                  <a:schemeClr val="tx1"/>
                </a:solidFill>
                <a:effectLst/>
                <a:latin typeface="+mn-lt"/>
                <a:ea typeface="+mn-ea"/>
                <a:cs typeface="+mn-cs"/>
              </a:rPr>
              <a:t>Implementation of </a:t>
            </a:r>
            <a:r>
              <a:rPr lang="en-US" sz="1200" b="0" i="0" kern="1200" dirty="0" err="1" smtClean="0">
                <a:solidFill>
                  <a:schemeClr val="tx1"/>
                </a:solidFill>
                <a:effectLst/>
                <a:latin typeface="+mn-lt"/>
                <a:ea typeface="+mn-ea"/>
                <a:cs typeface="+mn-cs"/>
              </a:rPr>
              <a:t>TreeSet</a:t>
            </a:r>
            <a:r>
              <a:rPr lang="en-US" sz="1200" b="0" i="0" kern="1200" dirty="0" smtClean="0">
                <a:solidFill>
                  <a:schemeClr val="tx1"/>
                </a:solidFill>
                <a:effectLst/>
                <a:latin typeface="+mn-lt"/>
                <a:ea typeface="+mn-ea"/>
                <a:cs typeface="+mn-cs"/>
              </a:rPr>
              <a:t> class is not synchronized. If there is need of synchronized version of </a:t>
            </a:r>
            <a:r>
              <a:rPr lang="en-US" sz="1200" b="0" i="0" kern="1200" dirty="0" err="1" smtClean="0">
                <a:solidFill>
                  <a:schemeClr val="tx1"/>
                </a:solidFill>
                <a:effectLst/>
                <a:latin typeface="+mn-lt"/>
                <a:ea typeface="+mn-ea"/>
                <a:cs typeface="+mn-cs"/>
              </a:rPr>
              <a:t>TreeSet</a:t>
            </a:r>
            <a:r>
              <a:rPr lang="en-US" sz="1200" b="0" i="0" kern="1200" dirty="0" smtClean="0">
                <a:solidFill>
                  <a:schemeClr val="tx1"/>
                </a:solidFill>
                <a:effectLst/>
                <a:latin typeface="+mn-lt"/>
                <a:ea typeface="+mn-ea"/>
                <a:cs typeface="+mn-cs"/>
              </a:rPr>
              <a:t>, it can be done externally using </a:t>
            </a:r>
            <a:r>
              <a:rPr lang="en-US" sz="1200" b="0" i="0" kern="1200" dirty="0" err="1" smtClean="0">
                <a:solidFill>
                  <a:schemeClr val="tx1"/>
                </a:solidFill>
                <a:effectLst/>
                <a:latin typeface="+mn-lt"/>
                <a:ea typeface="+mn-ea"/>
                <a:cs typeface="+mn-cs"/>
              </a:rPr>
              <a:t>Collections.synchronizedSet</a:t>
            </a:r>
            <a:r>
              <a:rPr lang="en-US" sz="1200" b="0" i="0" kern="1200" dirty="0" smtClean="0">
                <a:solidFill>
                  <a:schemeClr val="tx1"/>
                </a:solidFill>
                <a:effectLst/>
                <a:latin typeface="+mn-lt"/>
                <a:ea typeface="+mn-ea"/>
                <a:cs typeface="+mn-cs"/>
              </a:rPr>
              <a:t>() method.</a:t>
            </a:r>
          </a:p>
          <a:p>
            <a:r>
              <a:rPr lang="en-US" smtClean="0"/>
              <a:t/>
            </a:r>
            <a:br>
              <a:rPr lang="en-US" smtClean="0"/>
            </a:br>
            <a:endParaRPr lang="en-US"/>
          </a:p>
        </p:txBody>
      </p:sp>
      <p:sp>
        <p:nvSpPr>
          <p:cNvPr id="4" name="Slide Number Placeholder 3"/>
          <p:cNvSpPr>
            <a:spLocks noGrp="1"/>
          </p:cNvSpPr>
          <p:nvPr>
            <p:ph type="sldNum" sz="quarter" idx="10"/>
          </p:nvPr>
        </p:nvSpPr>
        <p:spPr/>
        <p:txBody>
          <a:bodyPr/>
          <a:lstStyle/>
          <a:p>
            <a:fld id="{20FFC1B1-C127-1346-A266-1EDDA58C4DBC}" type="slidenum">
              <a:rPr lang="en-US" smtClean="0"/>
              <a:t>31</a:t>
            </a:fld>
            <a:endParaRPr lang="en-US"/>
          </a:p>
        </p:txBody>
      </p:sp>
    </p:spTree>
    <p:extLst>
      <p:ext uri="{BB962C8B-B14F-4D97-AF65-F5344CB8AC3E}">
        <p14:creationId xmlns:p14="http://schemas.microsoft.com/office/powerpoint/2010/main" val="20275495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FFC1B1-C127-1346-A266-1EDDA58C4DBC}" type="slidenum">
              <a:rPr lang="en-US" smtClean="0"/>
              <a:t>32</a:t>
            </a:fld>
            <a:endParaRPr lang="en-US"/>
          </a:p>
        </p:txBody>
      </p:sp>
    </p:spTree>
    <p:extLst>
      <p:ext uri="{BB962C8B-B14F-4D97-AF65-F5344CB8AC3E}">
        <p14:creationId xmlns:p14="http://schemas.microsoft.com/office/powerpoint/2010/main" val="14029005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3) implies that on any path from the root to a leaf, red nodes must not be adjacent. However, any number of black nodes may appear in a sequence.</a:t>
            </a:r>
            <a:endParaRPr lang="en-US" dirty="0"/>
          </a:p>
        </p:txBody>
      </p:sp>
      <p:sp>
        <p:nvSpPr>
          <p:cNvPr id="4" name="Slide Number Placeholder 3"/>
          <p:cNvSpPr>
            <a:spLocks noGrp="1"/>
          </p:cNvSpPr>
          <p:nvPr>
            <p:ph type="sldNum" sz="quarter" idx="10"/>
          </p:nvPr>
        </p:nvSpPr>
        <p:spPr/>
        <p:txBody>
          <a:bodyPr/>
          <a:lstStyle/>
          <a:p>
            <a:fld id="{20FFC1B1-C127-1346-A266-1EDDA58C4DBC}" type="slidenum">
              <a:rPr lang="en-US" smtClean="0"/>
              <a:t>35</a:t>
            </a:fld>
            <a:endParaRPr lang="en-US"/>
          </a:p>
        </p:txBody>
      </p:sp>
    </p:spTree>
    <p:extLst>
      <p:ext uri="{BB962C8B-B14F-4D97-AF65-F5344CB8AC3E}">
        <p14:creationId xmlns:p14="http://schemas.microsoft.com/office/powerpoint/2010/main" val="1140713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dirty="0" smtClean="0"/>
              <a:t>Start</a:t>
            </a:r>
            <a:r>
              <a:rPr lang="en-US" baseline="0" dirty="0" smtClean="0"/>
              <a:t> with the root</a:t>
            </a:r>
          </a:p>
          <a:p>
            <a:r>
              <a:rPr lang="en-US" baseline="0" dirty="0" smtClean="0"/>
              <a:t>Compare with the root, if it is smaller than root, process the left child, otherwise, process the right child.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36</a:t>
            </a:fld>
            <a:endParaRPr lang="en-US"/>
          </a:p>
        </p:txBody>
      </p:sp>
    </p:spTree>
    <p:extLst>
      <p:ext uri="{BB962C8B-B14F-4D97-AF65-F5344CB8AC3E}">
        <p14:creationId xmlns:p14="http://schemas.microsoft.com/office/powerpoint/2010/main" val="18407535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recoloring is to avoid having two consecutive red nodes. </a:t>
            </a:r>
          </a:p>
          <a:p>
            <a:r>
              <a:rPr lang="en-US" dirty="0" smtClean="0"/>
              <a:t>The extent of the subtree</a:t>
            </a:r>
            <a:r>
              <a:rPr lang="en-US" baseline="0" dirty="0" smtClean="0"/>
              <a:t> is determined by the grand-parent of the inserted node, excluding the newly inserted node. </a:t>
            </a:r>
            <a:endParaRPr lang="en-US" dirty="0" smtClean="0"/>
          </a:p>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37</a:t>
            </a:fld>
            <a:endParaRPr lang="en-US"/>
          </a:p>
        </p:txBody>
      </p:sp>
    </p:spTree>
    <p:extLst>
      <p:ext uri="{BB962C8B-B14F-4D97-AF65-F5344CB8AC3E}">
        <p14:creationId xmlns:p14="http://schemas.microsoft.com/office/powerpoint/2010/main" val="19473204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38</a:t>
            </a:fld>
            <a:endParaRPr lang="en-US"/>
          </a:p>
        </p:txBody>
      </p:sp>
    </p:spTree>
    <p:extLst>
      <p:ext uri="{BB962C8B-B14F-4D97-AF65-F5344CB8AC3E}">
        <p14:creationId xmlns:p14="http://schemas.microsoft.com/office/powerpoint/2010/main" val="13175907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2</a:t>
            </a:fld>
            <a:endParaRPr lang="en-US"/>
          </a:p>
        </p:txBody>
      </p:sp>
    </p:spTree>
    <p:extLst>
      <p:ext uri="{BB962C8B-B14F-4D97-AF65-F5344CB8AC3E}">
        <p14:creationId xmlns:p14="http://schemas.microsoft.com/office/powerpoint/2010/main" val="7911170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 rotation one subtree gets one level closer to the root and one subtree one level further from the root of</a:t>
            </a:r>
            <a:r>
              <a:rPr lang="en-US" baseline="0" dirty="0" smtClean="0"/>
              <a:t> the subtree. </a:t>
            </a:r>
          </a:p>
          <a:p>
            <a:r>
              <a:rPr lang="en-US" baseline="0" dirty="0" smtClean="0"/>
              <a:t>In the left rotation, the children of the rotated node x remain its children. The node which is replaced by x should follow BST algorithm starting at the root which is the new parent of node x. </a:t>
            </a:r>
            <a:endParaRPr lang="en-US" dirty="0"/>
          </a:p>
        </p:txBody>
      </p:sp>
      <p:sp>
        <p:nvSpPr>
          <p:cNvPr id="4" name="Slide Number Placeholder 3"/>
          <p:cNvSpPr>
            <a:spLocks noGrp="1"/>
          </p:cNvSpPr>
          <p:nvPr>
            <p:ph type="sldNum" sz="quarter" idx="10"/>
          </p:nvPr>
        </p:nvSpPr>
        <p:spPr/>
        <p:txBody>
          <a:bodyPr/>
          <a:lstStyle/>
          <a:p>
            <a:fld id="{20FFC1B1-C127-1346-A266-1EDDA58C4DBC}" type="slidenum">
              <a:rPr lang="en-US" smtClean="0"/>
              <a:t>40</a:t>
            </a:fld>
            <a:endParaRPr lang="en-US"/>
          </a:p>
        </p:txBody>
      </p:sp>
    </p:spTree>
    <p:extLst>
      <p:ext uri="{BB962C8B-B14F-4D97-AF65-F5344CB8AC3E}">
        <p14:creationId xmlns:p14="http://schemas.microsoft.com/office/powerpoint/2010/main" val="6230003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iii) Restructuring Rule</a:t>
            </a:r>
          </a:p>
          <a:p>
            <a:pPr lvl="1"/>
            <a:r>
              <a:rPr lang="en-US" dirty="0" smtClean="0"/>
              <a:t>Restructure whenever the red child's red parent's sibling is black or null. There are four cases: </a:t>
            </a:r>
          </a:p>
          <a:p>
            <a:pPr lvl="2"/>
            <a:r>
              <a:rPr lang="en-US" dirty="0" smtClean="0"/>
              <a:t>Rotate Left/Right</a:t>
            </a:r>
          </a:p>
          <a:p>
            <a:pPr lvl="1"/>
            <a:r>
              <a:rPr lang="en-US" dirty="0" smtClean="0"/>
              <a:t>When you restructure, the root of the restructured subtree is colored black and its children are colored red.</a:t>
            </a:r>
          </a:p>
          <a:p>
            <a:endParaRPr lang="en-US" dirty="0"/>
          </a:p>
        </p:txBody>
      </p:sp>
      <p:sp>
        <p:nvSpPr>
          <p:cNvPr id="4" name="Slide Number Placeholder 3"/>
          <p:cNvSpPr>
            <a:spLocks noGrp="1"/>
          </p:cNvSpPr>
          <p:nvPr>
            <p:ph type="sldNum" sz="quarter" idx="10"/>
          </p:nvPr>
        </p:nvSpPr>
        <p:spPr/>
        <p:txBody>
          <a:bodyPr/>
          <a:lstStyle/>
          <a:p>
            <a:fld id="{20FFC1B1-C127-1346-A266-1EDDA58C4DBC}" type="slidenum">
              <a:rPr lang="en-US" smtClean="0"/>
              <a:t>41</a:t>
            </a:fld>
            <a:endParaRPr lang="en-US"/>
          </a:p>
        </p:txBody>
      </p:sp>
    </p:spTree>
    <p:extLst>
      <p:ext uri="{BB962C8B-B14F-4D97-AF65-F5344CB8AC3E}">
        <p14:creationId xmlns:p14="http://schemas.microsoft.com/office/powerpoint/2010/main" val="19412859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42</a:t>
            </a:fld>
            <a:endParaRPr lang="en-US"/>
          </a:p>
        </p:txBody>
      </p:sp>
    </p:spTree>
    <p:extLst>
      <p:ext uri="{BB962C8B-B14F-4D97-AF65-F5344CB8AC3E}">
        <p14:creationId xmlns:p14="http://schemas.microsoft.com/office/powerpoint/2010/main" val="20464919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43</a:t>
            </a:fld>
            <a:endParaRPr lang="en-US"/>
          </a:p>
        </p:txBody>
      </p:sp>
    </p:spTree>
    <p:extLst>
      <p:ext uri="{BB962C8B-B14F-4D97-AF65-F5344CB8AC3E}">
        <p14:creationId xmlns:p14="http://schemas.microsoft.com/office/powerpoint/2010/main" val="12480408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44</a:t>
            </a:fld>
            <a:endParaRPr lang="en-US"/>
          </a:p>
        </p:txBody>
      </p:sp>
    </p:spTree>
    <p:extLst>
      <p:ext uri="{BB962C8B-B14F-4D97-AF65-F5344CB8AC3E}">
        <p14:creationId xmlns:p14="http://schemas.microsoft.com/office/powerpoint/2010/main" val="8519712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45</a:t>
            </a:fld>
            <a:endParaRPr lang="en-US"/>
          </a:p>
        </p:txBody>
      </p:sp>
    </p:spTree>
    <p:extLst>
      <p:ext uri="{BB962C8B-B14F-4D97-AF65-F5344CB8AC3E}">
        <p14:creationId xmlns:p14="http://schemas.microsoft.com/office/powerpoint/2010/main" val="504762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46</a:t>
            </a:fld>
            <a:endParaRPr lang="en-US"/>
          </a:p>
        </p:txBody>
      </p:sp>
    </p:spTree>
    <p:extLst>
      <p:ext uri="{BB962C8B-B14F-4D97-AF65-F5344CB8AC3E}">
        <p14:creationId xmlns:p14="http://schemas.microsoft.com/office/powerpoint/2010/main" val="17693814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47</a:t>
            </a:fld>
            <a:endParaRPr lang="en-US"/>
          </a:p>
        </p:txBody>
      </p:sp>
    </p:spTree>
    <p:extLst>
      <p:ext uri="{BB962C8B-B14F-4D97-AF65-F5344CB8AC3E}">
        <p14:creationId xmlns:p14="http://schemas.microsoft.com/office/powerpoint/2010/main" val="16385901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48</a:t>
            </a:fld>
            <a:endParaRPr lang="en-US"/>
          </a:p>
        </p:txBody>
      </p:sp>
    </p:spTree>
    <p:extLst>
      <p:ext uri="{BB962C8B-B14F-4D97-AF65-F5344CB8AC3E}">
        <p14:creationId xmlns:p14="http://schemas.microsoft.com/office/powerpoint/2010/main" val="1757724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49</a:t>
            </a:fld>
            <a:endParaRPr lang="en-US"/>
          </a:p>
        </p:txBody>
      </p:sp>
    </p:spTree>
    <p:extLst>
      <p:ext uri="{BB962C8B-B14F-4D97-AF65-F5344CB8AC3E}">
        <p14:creationId xmlns:p14="http://schemas.microsoft.com/office/powerpoint/2010/main" val="1469133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D9F6E317-3B26-B34F-9FF3-88B4DF9D7163}" type="slidenum">
              <a:rPr lang="en-US" smtClean="0"/>
              <a:t>3</a:t>
            </a:fld>
            <a:endParaRPr lang="en-US"/>
          </a:p>
        </p:txBody>
      </p:sp>
    </p:spTree>
    <p:extLst>
      <p:ext uri="{BB962C8B-B14F-4D97-AF65-F5344CB8AC3E}">
        <p14:creationId xmlns:p14="http://schemas.microsoft.com/office/powerpoint/2010/main" val="7287739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F6E317-3B26-B34F-9FF3-88B4DF9D7163}" type="slidenum">
              <a:rPr lang="en-US" smtClean="0"/>
              <a:t>4</a:t>
            </a:fld>
            <a:endParaRPr lang="en-US"/>
          </a:p>
        </p:txBody>
      </p:sp>
    </p:spTree>
    <p:extLst>
      <p:ext uri="{BB962C8B-B14F-4D97-AF65-F5344CB8AC3E}">
        <p14:creationId xmlns:p14="http://schemas.microsoft.com/office/powerpoint/2010/main" val="3240847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hdr" sz="quarter"/>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4334" eaLnBrk="0" hangingPunct="0">
              <a:defRPr sz="2300">
                <a:solidFill>
                  <a:schemeClr val="tx1"/>
                </a:solidFill>
                <a:latin typeface="Tahoma" pitchFamily="34" charset="0"/>
              </a:defRPr>
            </a:lvl1pPr>
            <a:lvl2pPr marL="703797" indent="-270691" defTabSz="914334" eaLnBrk="0" hangingPunct="0">
              <a:defRPr sz="2300">
                <a:solidFill>
                  <a:schemeClr val="tx1"/>
                </a:solidFill>
                <a:latin typeface="Tahoma" pitchFamily="34" charset="0"/>
              </a:defRPr>
            </a:lvl2pPr>
            <a:lvl3pPr marL="1082764" indent="-216553" defTabSz="914334" eaLnBrk="0" hangingPunct="0">
              <a:defRPr sz="2300">
                <a:solidFill>
                  <a:schemeClr val="tx1"/>
                </a:solidFill>
                <a:latin typeface="Tahoma" pitchFamily="34" charset="0"/>
              </a:defRPr>
            </a:lvl3pPr>
            <a:lvl4pPr marL="1515869" indent="-216553" defTabSz="914334" eaLnBrk="0" hangingPunct="0">
              <a:defRPr sz="2300">
                <a:solidFill>
                  <a:schemeClr val="tx1"/>
                </a:solidFill>
                <a:latin typeface="Tahoma" pitchFamily="34" charset="0"/>
              </a:defRPr>
            </a:lvl4pPr>
            <a:lvl5pPr marL="1948975" indent="-216553" defTabSz="914334" eaLnBrk="0" hangingPunct="0">
              <a:defRPr sz="2300">
                <a:solidFill>
                  <a:schemeClr val="tx1"/>
                </a:solidFill>
                <a:latin typeface="Tahoma" pitchFamily="34" charset="0"/>
              </a:defRPr>
            </a:lvl5pPr>
            <a:lvl6pPr marL="2382081" indent="-216553" algn="ctr" defTabSz="914334" eaLnBrk="0" fontAlgn="base" hangingPunct="0">
              <a:spcBef>
                <a:spcPct val="0"/>
              </a:spcBef>
              <a:spcAft>
                <a:spcPct val="0"/>
              </a:spcAft>
              <a:defRPr sz="2300">
                <a:solidFill>
                  <a:schemeClr val="tx1"/>
                </a:solidFill>
                <a:latin typeface="Tahoma" pitchFamily="34" charset="0"/>
              </a:defRPr>
            </a:lvl6pPr>
            <a:lvl7pPr marL="2815186" indent="-216553" algn="ctr" defTabSz="914334" eaLnBrk="0" fontAlgn="base" hangingPunct="0">
              <a:spcBef>
                <a:spcPct val="0"/>
              </a:spcBef>
              <a:spcAft>
                <a:spcPct val="0"/>
              </a:spcAft>
              <a:defRPr sz="2300">
                <a:solidFill>
                  <a:schemeClr val="tx1"/>
                </a:solidFill>
                <a:latin typeface="Tahoma" pitchFamily="34" charset="0"/>
              </a:defRPr>
            </a:lvl7pPr>
            <a:lvl8pPr marL="3248292" indent="-216553" algn="ctr" defTabSz="914334" eaLnBrk="0" fontAlgn="base" hangingPunct="0">
              <a:spcBef>
                <a:spcPct val="0"/>
              </a:spcBef>
              <a:spcAft>
                <a:spcPct val="0"/>
              </a:spcAft>
              <a:defRPr sz="2300">
                <a:solidFill>
                  <a:schemeClr val="tx1"/>
                </a:solidFill>
                <a:latin typeface="Tahoma" pitchFamily="34" charset="0"/>
              </a:defRPr>
            </a:lvl8pPr>
            <a:lvl9pPr marL="3681397" indent="-216553" algn="ctr" defTabSz="914334" eaLnBrk="0" fontAlgn="base" hangingPunct="0">
              <a:spcBef>
                <a:spcPct val="0"/>
              </a:spcBef>
              <a:spcAft>
                <a:spcPct val="0"/>
              </a:spcAft>
              <a:defRPr sz="2300">
                <a:solidFill>
                  <a:schemeClr val="tx1"/>
                </a:solidFill>
                <a:latin typeface="Tahoma" pitchFamily="34" charset="0"/>
              </a:defRPr>
            </a:lvl9pPr>
          </a:lstStyle>
          <a:p>
            <a:pPr eaLnBrk="1" hangingPunct="1"/>
            <a:r>
              <a:rPr lang="en-US" sz="1200"/>
              <a:t>Heaps</a:t>
            </a:r>
          </a:p>
        </p:txBody>
      </p:sp>
      <p:sp>
        <p:nvSpPr>
          <p:cNvPr id="25603" name="Rectangle 3"/>
          <p:cNvSpPr>
            <a:spLocks noGrp="1" noChangeArrowheads="1"/>
          </p:cNvSpPr>
          <p:nvPr>
            <p:ph type="dt" sz="quarter"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4334" eaLnBrk="0" hangingPunct="0">
              <a:defRPr sz="2300">
                <a:solidFill>
                  <a:schemeClr val="tx1"/>
                </a:solidFill>
                <a:latin typeface="Tahoma" pitchFamily="34" charset="0"/>
              </a:defRPr>
            </a:lvl1pPr>
            <a:lvl2pPr marL="703797" indent="-270691" defTabSz="914334" eaLnBrk="0" hangingPunct="0">
              <a:defRPr sz="2300">
                <a:solidFill>
                  <a:schemeClr val="tx1"/>
                </a:solidFill>
                <a:latin typeface="Tahoma" pitchFamily="34" charset="0"/>
              </a:defRPr>
            </a:lvl2pPr>
            <a:lvl3pPr marL="1082764" indent="-216553" defTabSz="914334" eaLnBrk="0" hangingPunct="0">
              <a:defRPr sz="2300">
                <a:solidFill>
                  <a:schemeClr val="tx1"/>
                </a:solidFill>
                <a:latin typeface="Tahoma" pitchFamily="34" charset="0"/>
              </a:defRPr>
            </a:lvl3pPr>
            <a:lvl4pPr marL="1515869" indent="-216553" defTabSz="914334" eaLnBrk="0" hangingPunct="0">
              <a:defRPr sz="2300">
                <a:solidFill>
                  <a:schemeClr val="tx1"/>
                </a:solidFill>
                <a:latin typeface="Tahoma" pitchFamily="34" charset="0"/>
              </a:defRPr>
            </a:lvl4pPr>
            <a:lvl5pPr marL="1948975" indent="-216553" defTabSz="914334" eaLnBrk="0" hangingPunct="0">
              <a:defRPr sz="2300">
                <a:solidFill>
                  <a:schemeClr val="tx1"/>
                </a:solidFill>
                <a:latin typeface="Tahoma" pitchFamily="34" charset="0"/>
              </a:defRPr>
            </a:lvl5pPr>
            <a:lvl6pPr marL="2382081" indent="-216553" algn="ctr" defTabSz="914334" eaLnBrk="0" fontAlgn="base" hangingPunct="0">
              <a:spcBef>
                <a:spcPct val="0"/>
              </a:spcBef>
              <a:spcAft>
                <a:spcPct val="0"/>
              </a:spcAft>
              <a:defRPr sz="2300">
                <a:solidFill>
                  <a:schemeClr val="tx1"/>
                </a:solidFill>
                <a:latin typeface="Tahoma" pitchFamily="34" charset="0"/>
              </a:defRPr>
            </a:lvl6pPr>
            <a:lvl7pPr marL="2815186" indent="-216553" algn="ctr" defTabSz="914334" eaLnBrk="0" fontAlgn="base" hangingPunct="0">
              <a:spcBef>
                <a:spcPct val="0"/>
              </a:spcBef>
              <a:spcAft>
                <a:spcPct val="0"/>
              </a:spcAft>
              <a:defRPr sz="2300">
                <a:solidFill>
                  <a:schemeClr val="tx1"/>
                </a:solidFill>
                <a:latin typeface="Tahoma" pitchFamily="34" charset="0"/>
              </a:defRPr>
            </a:lvl7pPr>
            <a:lvl8pPr marL="3248292" indent="-216553" algn="ctr" defTabSz="914334" eaLnBrk="0" fontAlgn="base" hangingPunct="0">
              <a:spcBef>
                <a:spcPct val="0"/>
              </a:spcBef>
              <a:spcAft>
                <a:spcPct val="0"/>
              </a:spcAft>
              <a:defRPr sz="2300">
                <a:solidFill>
                  <a:schemeClr val="tx1"/>
                </a:solidFill>
                <a:latin typeface="Tahoma" pitchFamily="34" charset="0"/>
              </a:defRPr>
            </a:lvl8pPr>
            <a:lvl9pPr marL="3681397" indent="-216553" algn="ctr" defTabSz="914334" eaLnBrk="0" fontAlgn="base" hangingPunct="0">
              <a:spcBef>
                <a:spcPct val="0"/>
              </a:spcBef>
              <a:spcAft>
                <a:spcPct val="0"/>
              </a:spcAft>
              <a:defRPr sz="2300">
                <a:solidFill>
                  <a:schemeClr val="tx1"/>
                </a:solidFill>
                <a:latin typeface="Tahoma" pitchFamily="34" charset="0"/>
              </a:defRPr>
            </a:lvl9pPr>
          </a:lstStyle>
          <a:p>
            <a:pPr eaLnBrk="1" hangingPunct="1"/>
            <a:fld id="{0BF29B6A-F071-4A2E-9F15-EDDF1AF206BB}" type="datetime8">
              <a:rPr lang="en-US" sz="1200"/>
              <a:pPr eaLnBrk="1" hangingPunct="1"/>
              <a:t>4/10/18 1:31 PM</a:t>
            </a:fld>
            <a:endParaRPr lang="en-US" sz="1200"/>
          </a:p>
        </p:txBody>
      </p:sp>
      <p:sp>
        <p:nvSpPr>
          <p:cNvPr id="25604"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14334" eaLnBrk="0" hangingPunct="0">
              <a:defRPr sz="2300">
                <a:solidFill>
                  <a:schemeClr val="tx1"/>
                </a:solidFill>
                <a:latin typeface="Tahoma" pitchFamily="34" charset="0"/>
              </a:defRPr>
            </a:lvl1pPr>
            <a:lvl2pPr marL="703797" indent="-270691" defTabSz="914334" eaLnBrk="0" hangingPunct="0">
              <a:defRPr sz="2300">
                <a:solidFill>
                  <a:schemeClr val="tx1"/>
                </a:solidFill>
                <a:latin typeface="Tahoma" pitchFamily="34" charset="0"/>
              </a:defRPr>
            </a:lvl2pPr>
            <a:lvl3pPr marL="1082764" indent="-216553" defTabSz="914334" eaLnBrk="0" hangingPunct="0">
              <a:defRPr sz="2300">
                <a:solidFill>
                  <a:schemeClr val="tx1"/>
                </a:solidFill>
                <a:latin typeface="Tahoma" pitchFamily="34" charset="0"/>
              </a:defRPr>
            </a:lvl3pPr>
            <a:lvl4pPr marL="1515869" indent="-216553" defTabSz="914334" eaLnBrk="0" hangingPunct="0">
              <a:defRPr sz="2300">
                <a:solidFill>
                  <a:schemeClr val="tx1"/>
                </a:solidFill>
                <a:latin typeface="Tahoma" pitchFamily="34" charset="0"/>
              </a:defRPr>
            </a:lvl4pPr>
            <a:lvl5pPr marL="1948975" indent="-216553" defTabSz="914334" eaLnBrk="0" hangingPunct="0">
              <a:defRPr sz="2300">
                <a:solidFill>
                  <a:schemeClr val="tx1"/>
                </a:solidFill>
                <a:latin typeface="Tahoma" pitchFamily="34" charset="0"/>
              </a:defRPr>
            </a:lvl5pPr>
            <a:lvl6pPr marL="2382081" indent="-216553" algn="ctr" defTabSz="914334" eaLnBrk="0" fontAlgn="base" hangingPunct="0">
              <a:spcBef>
                <a:spcPct val="0"/>
              </a:spcBef>
              <a:spcAft>
                <a:spcPct val="0"/>
              </a:spcAft>
              <a:defRPr sz="2300">
                <a:solidFill>
                  <a:schemeClr val="tx1"/>
                </a:solidFill>
                <a:latin typeface="Tahoma" pitchFamily="34" charset="0"/>
              </a:defRPr>
            </a:lvl6pPr>
            <a:lvl7pPr marL="2815186" indent="-216553" algn="ctr" defTabSz="914334" eaLnBrk="0" fontAlgn="base" hangingPunct="0">
              <a:spcBef>
                <a:spcPct val="0"/>
              </a:spcBef>
              <a:spcAft>
                <a:spcPct val="0"/>
              </a:spcAft>
              <a:defRPr sz="2300">
                <a:solidFill>
                  <a:schemeClr val="tx1"/>
                </a:solidFill>
                <a:latin typeface="Tahoma" pitchFamily="34" charset="0"/>
              </a:defRPr>
            </a:lvl7pPr>
            <a:lvl8pPr marL="3248292" indent="-216553" algn="ctr" defTabSz="914334" eaLnBrk="0" fontAlgn="base" hangingPunct="0">
              <a:spcBef>
                <a:spcPct val="0"/>
              </a:spcBef>
              <a:spcAft>
                <a:spcPct val="0"/>
              </a:spcAft>
              <a:defRPr sz="2300">
                <a:solidFill>
                  <a:schemeClr val="tx1"/>
                </a:solidFill>
                <a:latin typeface="Tahoma" pitchFamily="34" charset="0"/>
              </a:defRPr>
            </a:lvl8pPr>
            <a:lvl9pPr marL="3681397" indent="-216553" algn="ctr" defTabSz="914334" eaLnBrk="0" fontAlgn="base" hangingPunct="0">
              <a:spcBef>
                <a:spcPct val="0"/>
              </a:spcBef>
              <a:spcAft>
                <a:spcPct val="0"/>
              </a:spcAft>
              <a:defRPr sz="2300">
                <a:solidFill>
                  <a:schemeClr val="tx1"/>
                </a:solidFill>
                <a:latin typeface="Tahoma" pitchFamily="34" charset="0"/>
              </a:defRPr>
            </a:lvl9pPr>
          </a:lstStyle>
          <a:p>
            <a:pPr eaLnBrk="1" hangingPunct="1"/>
            <a:fld id="{97A39D20-3C33-44C5-AE33-3D88E767FD4A}" type="slidenum">
              <a:rPr lang="en-US" sz="1200"/>
              <a:pPr eaLnBrk="1" hangingPunct="1"/>
              <a:t>12</a:t>
            </a:fld>
            <a:endParaRPr lang="en-US" sz="1200"/>
          </a:p>
        </p:txBody>
      </p:sp>
      <p:sp>
        <p:nvSpPr>
          <p:cNvPr id="25605" name="Rectangle 2"/>
          <p:cNvSpPr>
            <a:spLocks noGrp="1" noRot="1" noChangeAspect="1" noChangeArrowheads="1" noTextEdit="1"/>
          </p:cNvSpPr>
          <p:nvPr>
            <p:ph type="sldImg"/>
          </p:nvPr>
        </p:nvSpPr>
        <p:spPr>
          <a:ln/>
        </p:spPr>
      </p:sp>
      <p:sp>
        <p:nvSpPr>
          <p:cNvPr id="25606" name="Rectangle 3"/>
          <p:cNvSpPr>
            <a:spLocks noGrp="1" noChangeArrowheads="1"/>
          </p:cNvSpPr>
          <p:nvPr>
            <p:ph type="body" idx="1"/>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1" dirty="0" smtClean="0"/>
              <a:t>Complete binary tree</a:t>
            </a:r>
            <a:r>
              <a:rPr lang="en-US" dirty="0" smtClean="0"/>
              <a:t>: if all levels except possibly the last are completely full, and the last level has all its nodes to the left.</a:t>
            </a:r>
          </a:p>
          <a:p>
            <a:pPr eaLnBrk="1" hangingPunct="1"/>
            <a:endParaRPr lang="en-US" dirty="0" smtClean="0"/>
          </a:p>
        </p:txBody>
      </p:sp>
    </p:spTree>
    <p:extLst>
      <p:ext uri="{BB962C8B-B14F-4D97-AF65-F5344CB8AC3E}">
        <p14:creationId xmlns:p14="http://schemas.microsoft.com/office/powerpoint/2010/main" val="12200078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0FFC1B1-C127-1346-A266-1EDDA58C4DBC}" type="slidenum">
              <a:rPr lang="en-US" smtClean="0"/>
              <a:t>15</a:t>
            </a:fld>
            <a:endParaRPr lang="en-US"/>
          </a:p>
        </p:txBody>
      </p:sp>
    </p:spTree>
    <p:extLst>
      <p:ext uri="{BB962C8B-B14F-4D97-AF65-F5344CB8AC3E}">
        <p14:creationId xmlns:p14="http://schemas.microsoft.com/office/powerpoint/2010/main" val="1655926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dirty="0" smtClean="0"/>
              <a:t>The</a:t>
            </a:r>
            <a:r>
              <a:rPr lang="en-US" sz="1200" dirty="0" smtClean="0">
                <a:solidFill>
                  <a:schemeClr val="tx2"/>
                </a:solidFill>
              </a:rPr>
              <a:t> last node</a:t>
            </a:r>
            <a:r>
              <a:rPr lang="en-US" sz="1200" dirty="0" smtClean="0"/>
              <a:t> of a heap is the rightmost node of maximum depth.</a:t>
            </a:r>
            <a:endParaRPr lang="en-US" sz="1200" dirty="0" smtClean="0">
              <a:sym typeface="Symbol" pitchFamily="18" charset="2"/>
            </a:endParaRPr>
          </a:p>
          <a:p>
            <a:endParaRPr lang="en-US" dirty="0"/>
          </a:p>
        </p:txBody>
      </p:sp>
      <p:sp>
        <p:nvSpPr>
          <p:cNvPr id="4" name="Slide Number Placeholder 3"/>
          <p:cNvSpPr>
            <a:spLocks noGrp="1"/>
          </p:cNvSpPr>
          <p:nvPr>
            <p:ph type="sldNum" sz="quarter" idx="10"/>
          </p:nvPr>
        </p:nvSpPr>
        <p:spPr/>
        <p:txBody>
          <a:bodyPr/>
          <a:lstStyle/>
          <a:p>
            <a:fld id="{20FFC1B1-C127-1346-A266-1EDDA58C4DBC}" type="slidenum">
              <a:rPr lang="en-US" smtClean="0"/>
              <a:t>18</a:t>
            </a:fld>
            <a:endParaRPr lang="en-US"/>
          </a:p>
        </p:txBody>
      </p:sp>
    </p:spTree>
    <p:extLst>
      <p:ext uri="{BB962C8B-B14F-4D97-AF65-F5344CB8AC3E}">
        <p14:creationId xmlns:p14="http://schemas.microsoft.com/office/powerpoint/2010/main" val="13670871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other concrete Set implementation is the </a:t>
            </a:r>
            <a:r>
              <a:rPr lang="en-US" dirty="0" err="1" smtClean="0"/>
              <a:t>TreeSet</a:t>
            </a:r>
            <a:r>
              <a:rPr lang="en-US" dirty="0" smtClean="0"/>
              <a:t>.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err="1" smtClean="0"/>
              <a:t>TreeSet</a:t>
            </a:r>
            <a:r>
              <a:rPr lang="en-US" dirty="0" smtClean="0"/>
              <a:t> provides an implementation of the Set interface that uses a tree for storage. Objects are stored in a sorted and ascending order.</a:t>
            </a:r>
          </a:p>
          <a:p>
            <a:r>
              <a:rPr lang="en-US" dirty="0" smtClean="0"/>
              <a:t>A </a:t>
            </a:r>
            <a:r>
              <a:rPr lang="en-US" dirty="0" err="1" smtClean="0"/>
              <a:t>TreeSet</a:t>
            </a:r>
            <a:r>
              <a:rPr lang="en-US" dirty="0" smtClean="0"/>
              <a:t> keeps its elements ordered internally. </a:t>
            </a:r>
          </a:p>
          <a:p>
            <a:r>
              <a:rPr lang="en-US" dirty="0" smtClean="0"/>
              <a:t>The tree is balanced, it's a red-black tree.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Elements added to the tree must be orderable.</a:t>
            </a:r>
          </a:p>
          <a:p>
            <a:r>
              <a:rPr lang="en-US" dirty="0" smtClean="0"/>
              <a:t>Having a balanced tree guarantees a quick o(log n) search time at the cost of a more time-intensive insertion (and deletion). </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Access and retrieval times are quite fast, which makes </a:t>
            </a:r>
            <a:r>
              <a:rPr lang="en-US" dirty="0" err="1" smtClean="0"/>
              <a:t>TreeSet</a:t>
            </a:r>
            <a:r>
              <a:rPr lang="en-US" dirty="0" smtClean="0"/>
              <a:t> an excellent choice when storing large amounts of sorted information that must be found quickly.</a:t>
            </a:r>
          </a:p>
          <a:p>
            <a:r>
              <a:rPr lang="en-US" dirty="0" smtClean="0"/>
              <a:t>Unsynchronized means multiple concurrent threads can access the </a:t>
            </a:r>
            <a:r>
              <a:rPr lang="en-US" dirty="0" err="1" smtClean="0"/>
              <a:t>treeset</a:t>
            </a:r>
            <a:r>
              <a:rPr lang="en-US" baseline="0" dirty="0" smtClean="0"/>
              <a:t> and modify it, so synchronizing the access should be handled externally. </a:t>
            </a:r>
          </a:p>
          <a:p>
            <a:endParaRPr lang="en-US" dirty="0" smtClean="0"/>
          </a:p>
        </p:txBody>
      </p:sp>
      <p:sp>
        <p:nvSpPr>
          <p:cNvPr id="4" name="Slide Number Placeholder 3"/>
          <p:cNvSpPr>
            <a:spLocks noGrp="1"/>
          </p:cNvSpPr>
          <p:nvPr>
            <p:ph type="sldNum" sz="quarter" idx="10"/>
          </p:nvPr>
        </p:nvSpPr>
        <p:spPr/>
        <p:txBody>
          <a:bodyPr/>
          <a:lstStyle/>
          <a:p>
            <a:fld id="{D9F6E317-3B26-B34F-9FF3-88B4DF9D7163}" type="slidenum">
              <a:rPr lang="en-US" smtClean="0"/>
              <a:t>24</a:t>
            </a:fld>
            <a:endParaRPr lang="en-US"/>
          </a:p>
        </p:txBody>
      </p:sp>
    </p:spTree>
    <p:extLst>
      <p:ext uri="{BB962C8B-B14F-4D97-AF65-F5344CB8AC3E}">
        <p14:creationId xmlns:p14="http://schemas.microsoft.com/office/powerpoint/2010/main" val="8126047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endParaRPr lang="en-US" dirty="0"/>
          </a:p>
        </p:txBody>
      </p:sp>
      <p:sp>
        <p:nvSpPr>
          <p:cNvPr id="4" name="Slide Number Placeholder 3"/>
          <p:cNvSpPr>
            <a:spLocks noGrp="1"/>
          </p:cNvSpPr>
          <p:nvPr>
            <p:ph type="sldNum" sz="quarter" idx="10"/>
          </p:nvPr>
        </p:nvSpPr>
        <p:spPr/>
        <p:txBody>
          <a:bodyPr/>
          <a:lstStyle/>
          <a:p>
            <a:fld id="{20FFC1B1-C127-1346-A266-1EDDA58C4DBC}" type="slidenum">
              <a:rPr lang="en-US" smtClean="0"/>
              <a:t>25</a:t>
            </a:fld>
            <a:endParaRPr lang="en-US"/>
          </a:p>
        </p:txBody>
      </p:sp>
    </p:spTree>
    <p:extLst>
      <p:ext uri="{BB962C8B-B14F-4D97-AF65-F5344CB8AC3E}">
        <p14:creationId xmlns:p14="http://schemas.microsoft.com/office/powerpoint/2010/main" val="14078199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e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3124200"/>
            <a:ext cx="6477000" cy="1914144"/>
          </a:xfrm>
          <a:prstGeom prst="rect">
            <a:avLst/>
          </a:prstGeom>
        </p:spPr>
        <p:txBody>
          <a:bodyPr vert="horz" lIns="45720" tIns="0" rIns="45720" bIns="0" rtlCol="0" anchor="b" anchorCtr="0">
            <a:noAutofit/>
          </a:bodyPr>
          <a:lstStyle>
            <a:lvl1pPr algn="l" defTabSz="914400" rtl="0" eaLnBrk="1" latinLnBrk="0" hangingPunct="1">
              <a:lnSpc>
                <a:spcPts val="5000"/>
              </a:lnSpc>
              <a:spcBef>
                <a:spcPct val="0"/>
              </a:spcBef>
              <a:buNone/>
              <a:defRPr sz="4600" kern="1200">
                <a:solidFill>
                  <a:schemeClr val="tx1"/>
                </a:solidFill>
                <a:latin typeface="+mj-lt"/>
                <a:ea typeface="+mj-ea"/>
                <a:cs typeface="+mj-cs"/>
              </a:defRPr>
            </a:lvl1pPr>
          </a:lstStyle>
          <a:p>
            <a:r>
              <a:rPr lang="en-US" smtClean="0"/>
              <a:t>Click to edit Master title style</a:t>
            </a:r>
            <a:endParaRPr/>
          </a:p>
        </p:txBody>
      </p:sp>
      <p:sp>
        <p:nvSpPr>
          <p:cNvPr id="3" name="Subtitle 2"/>
          <p:cNvSpPr>
            <a:spLocks noGrp="1"/>
          </p:cNvSpPr>
          <p:nvPr>
            <p:ph type="subTitle" idx="1"/>
          </p:nvPr>
        </p:nvSpPr>
        <p:spPr>
          <a:xfrm>
            <a:off x="2209800" y="5056632"/>
            <a:ext cx="6477000" cy="1174088"/>
          </a:xfrm>
        </p:spPr>
        <p:txBody>
          <a:bodyPr vert="horz" lIns="91440" tIns="0" rIns="45720" bIns="0" rtlCol="0">
            <a:normAutofit/>
          </a:bodyPr>
          <a:lstStyle>
            <a:lvl1pPr marL="0" indent="0" algn="l" defTabSz="914400" rtl="0" eaLnBrk="1" latinLnBrk="0" hangingPunct="1">
              <a:lnSpc>
                <a:spcPts val="2600"/>
              </a:lnSpc>
              <a:spcBef>
                <a:spcPts val="0"/>
              </a:spcBef>
              <a:buSzPct val="90000"/>
              <a:buFontTx/>
              <a:buNone/>
              <a:defRPr sz="2200" kern="1200">
                <a:solidFill>
                  <a:schemeClr val="tx1"/>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57200" y="6300216"/>
            <a:ext cx="1984248" cy="274320"/>
          </a:xfrm>
        </p:spPr>
        <p:txBody>
          <a:bodyPr vert="horz" lIns="91440" tIns="45720" rIns="91440" bIns="45720" rtlCol="0" anchor="ctr"/>
          <a:lstStyle>
            <a:lvl1pPr marL="0" algn="l" defTabSz="914400" rtl="0" eaLnBrk="1" latinLnBrk="0" hangingPunct="1">
              <a:defRPr sz="1100" kern="1200">
                <a:solidFill>
                  <a:schemeClr val="tx1"/>
                </a:solidFill>
                <a:latin typeface="Rockwell" pitchFamily="18" charset="0"/>
                <a:ea typeface="+mn-ea"/>
                <a:cs typeface="+mn-cs"/>
              </a:defRPr>
            </a:lvl1pPr>
          </a:lstStyle>
          <a:p>
            <a:fld id="{A3311F65-7944-EB4B-BE43-993B0D15CC72}" type="datetimeFigureOut">
              <a:rPr lang="en-US" smtClean="0"/>
              <a:t>4/10/18</a:t>
            </a:fld>
            <a:endParaRPr lang="en-US"/>
          </a:p>
        </p:txBody>
      </p:sp>
      <p:sp>
        <p:nvSpPr>
          <p:cNvPr id="5" name="Footer Placeholder 4"/>
          <p:cNvSpPr>
            <a:spLocks noGrp="1"/>
          </p:cNvSpPr>
          <p:nvPr>
            <p:ph type="ftr" sz="quarter" idx="11"/>
          </p:nvPr>
        </p:nvSpPr>
        <p:spPr>
          <a:xfrm>
            <a:off x="3959352" y="6300216"/>
            <a:ext cx="3813048" cy="274320"/>
          </a:xfrm>
        </p:spPr>
        <p:txBody>
          <a:bodyPr vert="horz" lIns="91440" tIns="45720" rIns="91440" bIns="45720" rtlCol="0" anchor="ctr"/>
          <a:lstStyle>
            <a:lvl1pPr marL="0" algn="l" defTabSz="914400" rtl="0" eaLnBrk="1" latinLnBrk="0" hangingPunct="1">
              <a:defRPr sz="1100" kern="1200">
                <a:solidFill>
                  <a:schemeClr val="tx1"/>
                </a:solidFill>
                <a:latin typeface="Rockwell" pitchFamily="18" charset="0"/>
                <a:ea typeface="+mn-ea"/>
                <a:cs typeface="+mn-cs"/>
              </a:defRPr>
            </a:lvl1pPr>
          </a:lstStyle>
          <a:p>
            <a:endParaRPr lang="en-US"/>
          </a:p>
        </p:txBody>
      </p:sp>
      <p:sp>
        <p:nvSpPr>
          <p:cNvPr id="6" name="Slide Number Placeholder 5"/>
          <p:cNvSpPr>
            <a:spLocks noGrp="1"/>
          </p:cNvSpPr>
          <p:nvPr>
            <p:ph type="sldNum" sz="quarter" idx="12"/>
          </p:nvPr>
        </p:nvSpPr>
        <p:spPr>
          <a:xfrm>
            <a:off x="8275320" y="6300216"/>
            <a:ext cx="685800" cy="274320"/>
          </a:xfrm>
        </p:spPr>
        <p:txBody>
          <a:bodyPr vert="horz" lIns="91440" tIns="45720" rIns="91440" bIns="45720" rtlCol="0" anchor="ctr"/>
          <a:lstStyle>
            <a:lvl1pPr marL="0" algn="r" defTabSz="914400" rtl="0" eaLnBrk="1" latinLnBrk="0" hangingPunct="1">
              <a:defRPr sz="1100" kern="1200">
                <a:solidFill>
                  <a:schemeClr val="tx1"/>
                </a:solidFill>
                <a:latin typeface="Rockwell" pitchFamily="18" charset="0"/>
                <a:ea typeface="+mn-ea"/>
                <a:cs typeface="+mn-cs"/>
              </a:defRPr>
            </a:lvl1pPr>
          </a:lstStyle>
          <a:p>
            <a:fld id="{683EDF41-7569-8847-B89F-D1E7A7097814}"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503238"/>
            <a:ext cx="7313613" cy="868362"/>
          </a:xfrm>
          <a:prstGeom prst="rect">
            <a:avLst/>
          </a:prstGeom>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fld id="{A3311F65-7944-EB4B-BE43-993B0D15CC72}"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EDF41-7569-8847-B89F-D1E7A7097814}" type="slidenum">
              <a:rPr lang="en-US" smtClean="0"/>
              <a:t>‹#›</a:t>
            </a:fld>
            <a:endParaRPr lang="en-US"/>
          </a:p>
        </p:txBody>
      </p:sp>
      <p:sp>
        <p:nvSpPr>
          <p:cNvPr id="11" name="Content Placeholder 2"/>
          <p:cNvSpPr>
            <a:spLocks noGrp="1"/>
          </p:cNvSpPr>
          <p:nvPr>
            <p:ph sz="half" idx="14"/>
          </p:nvPr>
        </p:nvSpPr>
        <p:spPr>
          <a:xfrm>
            <a:off x="4645152" y="1735138"/>
            <a:ext cx="3566160" cy="1920240"/>
          </a:xfrm>
        </p:spPr>
        <p:txBody>
          <a:bodyPr/>
          <a:lstStyle>
            <a:lvl1pPr>
              <a:defRPr sz="2200"/>
            </a:lvl1pPr>
            <a:lvl2pPr>
              <a:defRPr sz="2000"/>
            </a:lvl2pPr>
            <a:lvl3pPr>
              <a:defRPr sz="1800"/>
            </a:lvl3pPr>
            <a:lvl4pPr>
              <a:defRPr sz="1800"/>
            </a:lvl4pPr>
            <a:lvl5pPr>
              <a:defRPr sz="1800"/>
            </a:lvl5pPr>
            <a:lvl6pPr marL="2290763" indent="-344488">
              <a:tabLst/>
              <a:defRPr sz="1800"/>
            </a:lvl6pPr>
            <a:lvl7pPr marL="2290763" indent="-344488">
              <a:tabLst/>
              <a:defRPr sz="1800"/>
            </a:lvl7pPr>
            <a:lvl8pPr marL="2290763" indent="-344488">
              <a:tabLst/>
              <a:defRPr sz="1800"/>
            </a:lvl8pPr>
            <a:lvl9pPr marL="2290763" indent="-344488">
              <a:tabLst/>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2" name="Content Placeholder 2"/>
          <p:cNvSpPr>
            <a:spLocks noGrp="1"/>
          </p:cNvSpPr>
          <p:nvPr>
            <p:ph sz="half" idx="15"/>
          </p:nvPr>
        </p:nvSpPr>
        <p:spPr>
          <a:xfrm>
            <a:off x="4645152"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0" name="Content Placeholder 2"/>
          <p:cNvSpPr>
            <a:spLocks noGrp="1"/>
          </p:cNvSpPr>
          <p:nvPr>
            <p:ph sz="half" idx="1"/>
          </p:nvPr>
        </p:nvSpPr>
        <p:spPr>
          <a:xfrm>
            <a:off x="9144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503238"/>
            <a:ext cx="7313613" cy="868362"/>
          </a:xfrm>
          <a:prstGeom prst="rect">
            <a:avLst/>
          </a:prstGeom>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8"/>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A3311F65-7944-EB4B-BE43-993B0D15CC72}"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EDF41-7569-8847-B89F-D1E7A7097814}" type="slidenum">
              <a:rPr lang="en-US" smtClean="0"/>
              <a:t>‹#›</a:t>
            </a:fld>
            <a:endParaRPr lang="en-US"/>
          </a:p>
        </p:txBody>
      </p:sp>
      <p:sp>
        <p:nvSpPr>
          <p:cNvPr id="8" name="Content Placeholder 2"/>
          <p:cNvSpPr>
            <a:spLocks noGrp="1"/>
          </p:cNvSpPr>
          <p:nvPr>
            <p:ph sz="half" idx="13"/>
          </p:nvPr>
        </p:nvSpPr>
        <p:spPr>
          <a:xfrm>
            <a:off x="914400"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1" name="Content Placeholder 2"/>
          <p:cNvSpPr>
            <a:spLocks noGrp="1"/>
          </p:cNvSpPr>
          <p:nvPr>
            <p:ph sz="half" idx="14"/>
          </p:nvPr>
        </p:nvSpPr>
        <p:spPr>
          <a:xfrm>
            <a:off x="4645152" y="1735138"/>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12" name="Content Placeholder 2"/>
          <p:cNvSpPr>
            <a:spLocks noGrp="1"/>
          </p:cNvSpPr>
          <p:nvPr>
            <p:ph sz="half" idx="15"/>
          </p:nvPr>
        </p:nvSpPr>
        <p:spPr>
          <a:xfrm>
            <a:off x="4645152" y="3870960"/>
            <a:ext cx="3566160" cy="1920240"/>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914400" y="503238"/>
            <a:ext cx="7313613" cy="868362"/>
          </a:xfrm>
          <a:prstGeom prst="rect">
            <a:avLst/>
          </a:prstGeom>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A3311F65-7944-EB4B-BE43-993B0D15CC72}" type="datetimeFigureOut">
              <a:rPr lang="en-US" smtClean="0"/>
              <a:t>4/10/18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83EDF41-7569-8847-B89F-D1E7A7097814}"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311F65-7944-EB4B-BE43-993B0D15CC72}" type="datetimeFigureOut">
              <a:rPr lang="en-US" smtClean="0"/>
              <a:t>4/10/18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83EDF41-7569-8847-B89F-D1E7A7097814}"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1690048"/>
            <a:ext cx="3563938" cy="1162050"/>
          </a:xfrm>
          <a:prstGeom prst="rect">
            <a:avLst/>
          </a:prstGeom>
        </p:spPr>
        <p:txBody>
          <a:bodyPr tIns="0" bIns="0" anchor="b"/>
          <a:lstStyle>
            <a:lvl1pPr algn="l">
              <a:lnSpc>
                <a:spcPts val="4600"/>
              </a:lnSpc>
              <a:defRPr sz="4200" b="1"/>
            </a:lvl1pPr>
          </a:lstStyle>
          <a:p>
            <a:r>
              <a:rPr lang="en-US" smtClean="0"/>
              <a:t>Click to edit Master title style</a:t>
            </a:r>
            <a:endParaRPr/>
          </a:p>
        </p:txBody>
      </p:sp>
      <p:sp>
        <p:nvSpPr>
          <p:cNvPr id="3" name="Content Placeholder 2"/>
          <p:cNvSpPr>
            <a:spLocks noGrp="1"/>
          </p:cNvSpPr>
          <p:nvPr>
            <p:ph idx="1"/>
          </p:nvPr>
        </p:nvSpPr>
        <p:spPr>
          <a:xfrm>
            <a:off x="4667250" y="368490"/>
            <a:ext cx="3566160" cy="5627498"/>
          </a:xfrm>
        </p:spPr>
        <p:txBody>
          <a:bodyPr/>
          <a:lstStyle>
            <a:lvl1pPr>
              <a:defRPr sz="2200"/>
            </a:lvl1pPr>
            <a:lvl2pPr>
              <a:defRPr sz="2000"/>
            </a:lvl2pPr>
            <a:lvl3pPr>
              <a:defRPr sz="1800"/>
            </a:lvl3pPr>
            <a:lvl4pPr>
              <a:defRPr sz="1800"/>
            </a:lvl4pPr>
            <a:lvl5pPr>
              <a:defRPr sz="1800"/>
            </a:lvl5pPr>
            <a:lvl6pPr>
              <a:defRPr sz="2000"/>
            </a:lvl6pPr>
            <a:lvl7pPr marL="2290763" indent="-344488">
              <a:defRPr sz="2000"/>
            </a:lvl7pPr>
            <a:lvl8pPr marL="2290763" indent="-344488">
              <a:defRPr sz="2000"/>
            </a:lvl8pPr>
            <a:lvl9pPr marL="2290763" indent="-344488">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914398" y="2866030"/>
            <a:ext cx="3563938"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311F65-7944-EB4B-BE43-993B0D15CC72}"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EDF41-7569-8847-B89F-D1E7A7097814}"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17546" y="1524000"/>
            <a:ext cx="3566160" cy="1162050"/>
          </a:xfrm>
          <a:prstGeom prst="rect">
            <a:avLst/>
          </a:prstGeom>
        </p:spPr>
        <p:txBody>
          <a:bodyPr tIns="0" bIns="0" anchor="b"/>
          <a:lstStyle>
            <a:lvl1pPr algn="l">
              <a:lnSpc>
                <a:spcPts val="4600"/>
              </a:lnSpc>
              <a:defRPr sz="4200" b="1"/>
            </a:lvl1pPr>
          </a:lstStyle>
          <a:p>
            <a:r>
              <a:rPr lang="en-US" smtClean="0"/>
              <a:t>Click to edit Master title style</a:t>
            </a:r>
            <a:endParaRPr/>
          </a:p>
        </p:txBody>
      </p:sp>
      <p:sp>
        <p:nvSpPr>
          <p:cNvPr id="4" name="Text Placeholder 3"/>
          <p:cNvSpPr>
            <a:spLocks noGrp="1"/>
          </p:cNvSpPr>
          <p:nvPr>
            <p:ph type="body" sz="half" idx="2"/>
          </p:nvPr>
        </p:nvSpPr>
        <p:spPr>
          <a:xfrm>
            <a:off x="5017544" y="2699982"/>
            <a:ext cx="3566160"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311F65-7944-EB4B-BE43-993B0D15CC72}"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EDF41-7569-8847-B89F-D1E7A7097814}" type="slidenum">
              <a:rPr lang="en-US" smtClean="0"/>
              <a:t>‹#›</a:t>
            </a:fld>
            <a:endParaRPr lang="en-US"/>
          </a:p>
        </p:txBody>
      </p:sp>
      <p:grpSp>
        <p:nvGrpSpPr>
          <p:cNvPr id="3" name="Group 7"/>
          <p:cNvGrpSpPr/>
          <p:nvPr/>
        </p:nvGrpSpPr>
        <p:grpSpPr>
          <a:xfrm rot="21421631">
            <a:off x="629028" y="505650"/>
            <a:ext cx="3850925" cy="5516274"/>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Picture Placeholder 9"/>
          <p:cNvSpPr>
            <a:spLocks noGrp="1"/>
          </p:cNvSpPr>
          <p:nvPr>
            <p:ph type="pic" sz="quarter" idx="14"/>
          </p:nvPr>
        </p:nvSpPr>
        <p:spPr>
          <a:xfrm rot="21421631">
            <a:off x="808793" y="667560"/>
            <a:ext cx="3468664" cy="5124723"/>
          </a:xfrm>
          <a:solidFill>
            <a:schemeClr val="bg1">
              <a:lumMod val="85000"/>
            </a:schemeClr>
          </a:solidFill>
        </p:spPr>
        <p:txBody>
          <a:bodyPr/>
          <a:lstStyle>
            <a:lvl1pPr>
              <a:buNone/>
              <a:defRPr/>
            </a:lvl1pPr>
          </a:lstStyle>
          <a:p>
            <a:r>
              <a:rPr lang="en-US" smtClean="0"/>
              <a:t>Drag picture to placeholder or click icon to add</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grpSp>
        <p:nvGrpSpPr>
          <p:cNvPr id="3" name="Group 13"/>
          <p:cNvGrpSpPr/>
          <p:nvPr/>
        </p:nvGrpSpPr>
        <p:grpSpPr>
          <a:xfrm rot="21214351">
            <a:off x="313409" y="3520798"/>
            <a:ext cx="4088024" cy="3026020"/>
            <a:chOff x="1524000" y="381000"/>
            <a:chExt cx="3657600" cy="4737978"/>
          </a:xfrm>
        </p:grpSpPr>
        <p:sp>
          <p:nvSpPr>
            <p:cNvPr id="15" name="Rectangle 14"/>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Rectangle 15"/>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7" name="Picture Placeholder 9"/>
          <p:cNvSpPr>
            <a:spLocks noGrp="1"/>
          </p:cNvSpPr>
          <p:nvPr>
            <p:ph type="pic" sz="quarter" idx="16"/>
          </p:nvPr>
        </p:nvSpPr>
        <p:spPr>
          <a:xfrm rot="21214351">
            <a:off x="491057" y="3682579"/>
            <a:ext cx="3704109" cy="2697083"/>
          </a:xfrm>
          <a:solidFill>
            <a:schemeClr val="bg1">
              <a:lumMod val="85000"/>
            </a:schemeClr>
          </a:solidFill>
        </p:spPr>
        <p:txBody>
          <a:bodyPr/>
          <a:lstStyle>
            <a:lvl1pPr>
              <a:buNone/>
              <a:defRPr/>
            </a:lvl1pPr>
          </a:lstStyle>
          <a:p>
            <a:r>
              <a:rPr lang="en-US" smtClean="0"/>
              <a:t>Drag picture to placeholder or click icon to add</a:t>
            </a:r>
            <a:endParaRPr/>
          </a:p>
        </p:txBody>
      </p:sp>
      <p:grpSp>
        <p:nvGrpSpPr>
          <p:cNvPr id="8" name="Group 9"/>
          <p:cNvGrpSpPr/>
          <p:nvPr/>
        </p:nvGrpSpPr>
        <p:grpSpPr>
          <a:xfrm rot="232774">
            <a:off x="169481" y="241256"/>
            <a:ext cx="4088024" cy="3026020"/>
            <a:chOff x="1524000" y="381000"/>
            <a:chExt cx="3657600" cy="4737978"/>
          </a:xfrm>
        </p:grpSpPr>
        <p:sp>
          <p:nvSpPr>
            <p:cNvPr id="11" name="Rectangle 10"/>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Picture Placeholder 9"/>
          <p:cNvSpPr>
            <a:spLocks noGrp="1"/>
          </p:cNvSpPr>
          <p:nvPr>
            <p:ph type="pic" sz="quarter" idx="15"/>
          </p:nvPr>
        </p:nvSpPr>
        <p:spPr>
          <a:xfrm rot="232774">
            <a:off x="347129" y="403037"/>
            <a:ext cx="3704109" cy="2697083"/>
          </a:xfrm>
          <a:solidFill>
            <a:schemeClr val="bg1">
              <a:lumMod val="85000"/>
            </a:schemeClr>
          </a:solidFill>
        </p:spPr>
        <p:txBody>
          <a:bodyPr/>
          <a:lstStyle>
            <a:lvl1pPr>
              <a:buNone/>
              <a:defRPr/>
            </a:lvl1pPr>
          </a:lstStyle>
          <a:p>
            <a:r>
              <a:rPr lang="en-US" smtClean="0"/>
              <a:t>Drag picture to placeholder or click icon to add</a:t>
            </a:r>
            <a:endParaRPr/>
          </a:p>
        </p:txBody>
      </p:sp>
      <p:sp>
        <p:nvSpPr>
          <p:cNvPr id="2" name="Title 1"/>
          <p:cNvSpPr>
            <a:spLocks noGrp="1"/>
          </p:cNvSpPr>
          <p:nvPr>
            <p:ph type="title"/>
          </p:nvPr>
        </p:nvSpPr>
        <p:spPr>
          <a:xfrm>
            <a:off x="5013434" y="1524000"/>
            <a:ext cx="3566160" cy="1162050"/>
          </a:xfrm>
          <a:prstGeom prst="rect">
            <a:avLst/>
          </a:prstGeom>
        </p:spPr>
        <p:txBody>
          <a:bodyPr tIns="0" bIns="0" anchor="b"/>
          <a:lstStyle>
            <a:lvl1pPr algn="l">
              <a:lnSpc>
                <a:spcPts val="4600"/>
              </a:lnSpc>
              <a:defRPr sz="4200" b="1"/>
            </a:lvl1pPr>
          </a:lstStyle>
          <a:p>
            <a:r>
              <a:rPr lang="en-US" smtClean="0"/>
              <a:t>Click to edit Master title style</a:t>
            </a:r>
            <a:endParaRPr/>
          </a:p>
        </p:txBody>
      </p:sp>
      <p:sp>
        <p:nvSpPr>
          <p:cNvPr id="4" name="Text Placeholder 3"/>
          <p:cNvSpPr>
            <a:spLocks noGrp="1"/>
          </p:cNvSpPr>
          <p:nvPr>
            <p:ph type="body" sz="half" idx="2"/>
          </p:nvPr>
        </p:nvSpPr>
        <p:spPr>
          <a:xfrm>
            <a:off x="5013432" y="2699982"/>
            <a:ext cx="3566160" cy="2163171"/>
          </a:xfrm>
        </p:spPr>
        <p:txBody>
          <a:bodyPr/>
          <a:lstStyle>
            <a:lvl1pPr marL="0" indent="0">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311F65-7944-EB4B-BE43-993B0D15CC72}"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EDF41-7569-8847-B89F-D1E7A7097814}"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3762374"/>
            <a:ext cx="7315200" cy="1162050"/>
          </a:xfrm>
          <a:prstGeom prst="rect">
            <a:avLst/>
          </a:prstGeom>
        </p:spPr>
        <p:txBody>
          <a:bodyPr tIns="0" bIns="0" anchor="b"/>
          <a:lstStyle>
            <a:lvl1pPr algn="l">
              <a:lnSpc>
                <a:spcPts val="4600"/>
              </a:lnSpc>
              <a:defRPr sz="3600" b="1"/>
            </a:lvl1pPr>
          </a:lstStyle>
          <a:p>
            <a:r>
              <a:rPr lang="en-US" smtClean="0"/>
              <a:t>Click to edit Master title style</a:t>
            </a:r>
            <a:endParaRPr/>
          </a:p>
        </p:txBody>
      </p:sp>
      <p:grpSp>
        <p:nvGrpSpPr>
          <p:cNvPr id="3" name="Group 8"/>
          <p:cNvGrpSpPr/>
          <p:nvPr/>
        </p:nvGrpSpPr>
        <p:grpSpPr>
          <a:xfrm rot="232774">
            <a:off x="2059282" y="379100"/>
            <a:ext cx="5031327" cy="3443312"/>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4" name="Text Placeholder 3"/>
          <p:cNvSpPr>
            <a:spLocks noGrp="1"/>
          </p:cNvSpPr>
          <p:nvPr>
            <p:ph type="body" sz="half" idx="2"/>
          </p:nvPr>
        </p:nvSpPr>
        <p:spPr>
          <a:xfrm>
            <a:off x="914400" y="4928736"/>
            <a:ext cx="7315200" cy="987970"/>
          </a:xfrm>
        </p:spPr>
        <p:txBody>
          <a:bodyPr/>
          <a:lstStyle>
            <a:lvl1pPr marL="0" indent="0">
              <a:spcBef>
                <a:spcPct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311F65-7944-EB4B-BE43-993B0D15CC72}"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EDF41-7569-8847-B89F-D1E7A7097814}" type="slidenum">
              <a:rPr lang="en-US" smtClean="0"/>
              <a:t>‹#›</a:t>
            </a:fld>
            <a:endParaRPr lang="en-US"/>
          </a:p>
        </p:txBody>
      </p:sp>
      <p:sp>
        <p:nvSpPr>
          <p:cNvPr id="12" name="Picture Placeholder 9"/>
          <p:cNvSpPr>
            <a:spLocks noGrp="1"/>
          </p:cNvSpPr>
          <p:nvPr>
            <p:ph type="pic" sz="quarter" idx="15"/>
          </p:nvPr>
        </p:nvSpPr>
        <p:spPr>
          <a:xfrm rot="232774">
            <a:off x="2248157" y="564564"/>
            <a:ext cx="4653577" cy="3072384"/>
          </a:xfrm>
          <a:solidFill>
            <a:schemeClr val="bg1">
              <a:lumMod val="85000"/>
            </a:schemeClr>
          </a:solidFill>
        </p:spPr>
        <p:txBody>
          <a:bodyPr/>
          <a:lstStyle>
            <a:lvl1pPr>
              <a:buNone/>
              <a:defRPr/>
            </a:lvl1pPr>
          </a:lstStyle>
          <a:p>
            <a:r>
              <a:rPr lang="en-US" smtClean="0"/>
              <a:t>Drag picture to placeholder or click icon to add</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 Pictures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3762374"/>
            <a:ext cx="7315200" cy="1162050"/>
          </a:xfrm>
          <a:prstGeom prst="rect">
            <a:avLst/>
          </a:prstGeom>
        </p:spPr>
        <p:txBody>
          <a:bodyPr tIns="0" bIns="0" anchor="b"/>
          <a:lstStyle>
            <a:lvl1pPr algn="l">
              <a:lnSpc>
                <a:spcPts val="4600"/>
              </a:lnSpc>
              <a:defRPr sz="3600" b="1"/>
            </a:lvl1pPr>
          </a:lstStyle>
          <a:p>
            <a:r>
              <a:rPr lang="en-US" smtClean="0"/>
              <a:t>Click to edit Master title style</a:t>
            </a:r>
            <a:endParaRPr/>
          </a:p>
        </p:txBody>
      </p:sp>
      <p:grpSp>
        <p:nvGrpSpPr>
          <p:cNvPr id="3" name="Group 13"/>
          <p:cNvGrpSpPr/>
          <p:nvPr/>
        </p:nvGrpSpPr>
        <p:grpSpPr>
          <a:xfrm rot="21420000">
            <a:off x="113687" y="116368"/>
            <a:ext cx="3969060" cy="3705360"/>
            <a:chOff x="1524000" y="381000"/>
            <a:chExt cx="3657600" cy="4737978"/>
          </a:xfrm>
        </p:grpSpPr>
        <p:sp>
          <p:nvSpPr>
            <p:cNvPr id="15" name="Rectangle 14"/>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6" name="Rectangle 15"/>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7" name="Picture Placeholder 9"/>
          <p:cNvSpPr>
            <a:spLocks noGrp="1"/>
          </p:cNvSpPr>
          <p:nvPr>
            <p:ph type="pic" sz="quarter" idx="17"/>
          </p:nvPr>
        </p:nvSpPr>
        <p:spPr>
          <a:xfrm rot="21420000">
            <a:off x="299151" y="304998"/>
            <a:ext cx="3598455" cy="3334235"/>
          </a:xfrm>
          <a:solidFill>
            <a:schemeClr val="bg1">
              <a:lumMod val="85000"/>
            </a:schemeClr>
          </a:solidFill>
        </p:spPr>
        <p:txBody>
          <a:bodyPr/>
          <a:lstStyle>
            <a:lvl1pPr>
              <a:buNone/>
              <a:defRPr/>
            </a:lvl1pPr>
          </a:lstStyle>
          <a:p>
            <a:r>
              <a:rPr lang="en-US" smtClean="0"/>
              <a:t>Drag picture to placeholder or click icon to add</a:t>
            </a:r>
            <a:endParaRPr/>
          </a:p>
        </p:txBody>
      </p:sp>
      <p:grpSp>
        <p:nvGrpSpPr>
          <p:cNvPr id="8" name="Group 9"/>
          <p:cNvGrpSpPr/>
          <p:nvPr/>
        </p:nvGrpSpPr>
        <p:grpSpPr>
          <a:xfrm rot="360000">
            <a:off x="4165479" y="323141"/>
            <a:ext cx="4792693" cy="3443312"/>
            <a:chOff x="1524000" y="381000"/>
            <a:chExt cx="3657600" cy="4737978"/>
          </a:xfrm>
        </p:grpSpPr>
        <p:sp>
          <p:nvSpPr>
            <p:cNvPr id="11" name="Rectangle 10"/>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3" name="Picture Placeholder 9"/>
          <p:cNvSpPr>
            <a:spLocks noGrp="1"/>
          </p:cNvSpPr>
          <p:nvPr>
            <p:ph type="pic" sz="quarter" idx="16"/>
          </p:nvPr>
        </p:nvSpPr>
        <p:spPr>
          <a:xfrm rot="360000">
            <a:off x="4336486" y="507668"/>
            <a:ext cx="4432860" cy="3072384"/>
          </a:xfrm>
          <a:solidFill>
            <a:schemeClr val="bg1">
              <a:lumMod val="85000"/>
            </a:schemeClr>
          </a:solidFill>
        </p:spPr>
        <p:txBody>
          <a:bodyPr/>
          <a:lstStyle>
            <a:lvl1pPr>
              <a:buNone/>
              <a:defRPr/>
            </a:lvl1pPr>
          </a:lstStyle>
          <a:p>
            <a:r>
              <a:rPr lang="en-US" smtClean="0"/>
              <a:t>Drag picture to placeholder or click icon to add</a:t>
            </a:r>
            <a:endParaRPr/>
          </a:p>
        </p:txBody>
      </p:sp>
      <p:sp>
        <p:nvSpPr>
          <p:cNvPr id="4" name="Text Placeholder 3"/>
          <p:cNvSpPr>
            <a:spLocks noGrp="1"/>
          </p:cNvSpPr>
          <p:nvPr>
            <p:ph type="body" sz="half" idx="2"/>
          </p:nvPr>
        </p:nvSpPr>
        <p:spPr>
          <a:xfrm>
            <a:off x="914400" y="4926106"/>
            <a:ext cx="7315200" cy="990600"/>
          </a:xfrm>
        </p:spPr>
        <p:txBody>
          <a:bodyPr/>
          <a:lstStyle>
            <a:lvl1pPr marL="0" indent="0">
              <a:spcBef>
                <a:spcPct val="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311F65-7944-EB4B-BE43-993B0D15CC72}"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EDF41-7569-8847-B89F-D1E7A7097814}" type="slidenum">
              <a:rPr lang="en-US" smtClean="0"/>
              <a:t>‹#›</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503238"/>
            <a:ext cx="7313613" cy="868362"/>
          </a:xfrm>
          <a:prstGeom prst="rect">
            <a:avLst/>
          </a:prstGeom>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A3311F65-7944-EB4B-BE43-993B0D15CC72}"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3EDF41-7569-8847-B89F-D1E7A709781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503238"/>
            <a:ext cx="7313613" cy="868362"/>
          </a:xfrm>
          <a:prstGeom prst="rect">
            <a:avLst/>
          </a:prstGeom>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A3311F65-7944-EB4B-BE43-993B0D15CC72}"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3EDF41-7569-8847-B89F-D1E7A7097814}" type="slidenum">
              <a:rPr lang="en-US" smtClean="0"/>
              <a:t>‹#›</a:t>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551682" y="450851"/>
            <a:ext cx="846083" cy="5357812"/>
          </a:xfrm>
          <a:prstGeom prst="rect">
            <a:avLst/>
          </a:prstGeo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914400" y="450851"/>
            <a:ext cx="5943600" cy="5357812"/>
          </a:xfrm>
        </p:spPr>
        <p:txBody>
          <a:bodyPr vert="eaVert"/>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10"/>
          </p:nvPr>
        </p:nvSpPr>
        <p:spPr/>
        <p:txBody>
          <a:bodyPr/>
          <a:lstStyle/>
          <a:p>
            <a:fld id="{A3311F65-7944-EB4B-BE43-993B0D15CC72}"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3EDF41-7569-8847-B89F-D1E7A709781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Watermark">
    <p:bg>
      <p:bgRef idx="1003">
        <a:schemeClr val="bg2"/>
      </p:bgRef>
    </p:bg>
    <p:spTree>
      <p:nvGrpSpPr>
        <p:cNvPr id="1" name=""/>
        <p:cNvGrpSpPr/>
        <p:nvPr/>
      </p:nvGrpSpPr>
      <p:grpSpPr>
        <a:xfrm>
          <a:off x="0" y="0"/>
          <a:ext cx="0" cy="0"/>
          <a:chOff x="0" y="0"/>
          <a:chExt cx="0" cy="0"/>
        </a:xfrm>
      </p:grpSpPr>
      <p:sp>
        <p:nvSpPr>
          <p:cNvPr id="8" name="Text Placeholder 7"/>
          <p:cNvSpPr>
            <a:spLocks noGrp="1"/>
          </p:cNvSpPr>
          <p:nvPr>
            <p:ph type="body" sz="quarter" idx="13"/>
          </p:nvPr>
        </p:nvSpPr>
        <p:spPr>
          <a:xfrm>
            <a:off x="1122215" y="3200400"/>
            <a:ext cx="8021782" cy="2209800"/>
          </a:xfrm>
        </p:spPr>
        <p:txBody>
          <a:bodyPr wrap="none" lIns="0" tIns="0" rIns="0" bIns="0" anchor="ctr" anchorCtr="0">
            <a:noAutofit/>
          </a:bodyPr>
          <a:lstStyle>
            <a:lvl1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1pPr>
            <a:lvl2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2pPr>
            <a:lvl3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3pPr>
            <a:lvl4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4pPr>
            <a:lvl5pPr marL="0" indent="0" algn="r">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5pPr>
          </a:lstStyle>
          <a:p>
            <a:pPr lvl="0"/>
            <a:r>
              <a:rPr lang="en-US" smtClean="0"/>
              <a:t>Click to edit Master text styles</a:t>
            </a:r>
          </a:p>
        </p:txBody>
      </p:sp>
      <p:sp>
        <p:nvSpPr>
          <p:cNvPr id="2" name="Title 1"/>
          <p:cNvSpPr>
            <a:spLocks noGrp="1"/>
          </p:cNvSpPr>
          <p:nvPr>
            <p:ph type="ctrTitle"/>
          </p:nvPr>
        </p:nvSpPr>
        <p:spPr>
          <a:xfrm>
            <a:off x="3960813" y="3833095"/>
            <a:ext cx="4724400" cy="1209964"/>
          </a:xfrm>
          <a:prstGeom prst="rect">
            <a:avLst/>
          </a:prstGeom>
        </p:spPr>
        <p:txBody>
          <a:bodyPr lIns="45720" tIns="0" rIns="45720" bIns="0" anchor="b" anchorCtr="0">
            <a:noAutofit/>
          </a:bodyPr>
          <a:lstStyle>
            <a:lvl1pPr algn="l">
              <a:lnSpc>
                <a:spcPts val="5000"/>
              </a:lnSpc>
              <a:defRPr sz="4600"/>
            </a:lvl1pPr>
          </a:lstStyle>
          <a:p>
            <a:r>
              <a:rPr lang="en-US" smtClean="0"/>
              <a:t>Click to edit Master title style</a:t>
            </a:r>
            <a:endParaRPr dirty="0"/>
          </a:p>
        </p:txBody>
      </p:sp>
      <p:sp>
        <p:nvSpPr>
          <p:cNvPr id="3" name="Subtitle 2"/>
          <p:cNvSpPr>
            <a:spLocks noGrp="1"/>
          </p:cNvSpPr>
          <p:nvPr>
            <p:ph type="subTitle" idx="1"/>
          </p:nvPr>
        </p:nvSpPr>
        <p:spPr>
          <a:xfrm>
            <a:off x="3960813" y="5056909"/>
            <a:ext cx="4724400" cy="1156586"/>
          </a:xfrm>
        </p:spPr>
        <p:txBody>
          <a:bodyPr lIns="91440" tIns="0" rIns="45720" bIns="0">
            <a:normAutofit/>
          </a:bodyPr>
          <a:lstStyle>
            <a:lvl1pPr marL="0" indent="0" algn="l">
              <a:lnSpc>
                <a:spcPts val="2600"/>
              </a:lnSpc>
              <a:spcBef>
                <a:spcPct val="0"/>
              </a:spcBef>
              <a:buNone/>
              <a:defRPr sz="22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dirty="0"/>
          </a:p>
        </p:txBody>
      </p:sp>
      <p:sp>
        <p:nvSpPr>
          <p:cNvPr id="4" name="Date Placeholder 3"/>
          <p:cNvSpPr>
            <a:spLocks noGrp="1"/>
          </p:cNvSpPr>
          <p:nvPr>
            <p:ph type="dt" sz="half" idx="10"/>
          </p:nvPr>
        </p:nvSpPr>
        <p:spPr>
          <a:xfrm>
            <a:off x="457200" y="6298744"/>
            <a:ext cx="1981200" cy="273050"/>
          </a:xfrm>
        </p:spPr>
        <p:txBody>
          <a:bodyPr/>
          <a:lstStyle>
            <a:lvl1pPr algn="l">
              <a:defRPr sz="1100">
                <a:latin typeface="Rockwell" pitchFamily="18" charset="0"/>
              </a:defRPr>
            </a:lvl1pPr>
          </a:lstStyle>
          <a:p>
            <a:fld id="{A3311F65-7944-EB4B-BE43-993B0D15CC72}" type="datetimeFigureOut">
              <a:rPr lang="en-US" smtClean="0"/>
              <a:t>4/10/18</a:t>
            </a:fld>
            <a:endParaRPr lang="en-US"/>
          </a:p>
        </p:txBody>
      </p:sp>
      <p:sp>
        <p:nvSpPr>
          <p:cNvPr id="5" name="Footer Placeholder 4"/>
          <p:cNvSpPr>
            <a:spLocks noGrp="1"/>
          </p:cNvSpPr>
          <p:nvPr>
            <p:ph type="ftr" sz="quarter" idx="11"/>
          </p:nvPr>
        </p:nvSpPr>
        <p:spPr>
          <a:xfrm>
            <a:off x="3962400" y="6298744"/>
            <a:ext cx="3810000" cy="273050"/>
          </a:xfrm>
        </p:spPr>
        <p:txBody>
          <a:bodyPr/>
          <a:lstStyle>
            <a:lvl1pPr algn="l">
              <a:defRPr/>
            </a:lvl1pPr>
          </a:lstStyle>
          <a:p>
            <a:endParaRPr lang="en-US"/>
          </a:p>
        </p:txBody>
      </p:sp>
      <p:sp>
        <p:nvSpPr>
          <p:cNvPr id="6" name="Slide Number Placeholder 5"/>
          <p:cNvSpPr>
            <a:spLocks noGrp="1"/>
          </p:cNvSpPr>
          <p:nvPr>
            <p:ph type="sldNum" sz="quarter" idx="12"/>
          </p:nvPr>
        </p:nvSpPr>
        <p:spPr>
          <a:xfrm>
            <a:off x="8264856" y="6312392"/>
            <a:ext cx="685800" cy="265089"/>
          </a:xfrm>
        </p:spPr>
        <p:txBody>
          <a:bodyPr/>
          <a:lstStyle>
            <a:lvl1pPr>
              <a:defRPr sz="1100">
                <a:solidFill>
                  <a:schemeClr val="tx1"/>
                </a:solidFill>
                <a:latin typeface="Rockwell" pitchFamily="18" charset="0"/>
              </a:defRPr>
            </a:lvl1pPr>
          </a:lstStyle>
          <a:p>
            <a:fld id="{683EDF41-7569-8847-B89F-D1E7A7097814}"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194560"/>
            <a:ext cx="7772400" cy="1362075"/>
          </a:xfrm>
          <a:prstGeom prst="rect">
            <a:avLst/>
          </a:prstGeom>
        </p:spPr>
        <p:txBody>
          <a:bodyPr vert="horz" lIns="45720" tIns="0" rIns="45720" bIns="0" rtlCol="0" anchor="b" anchorCtr="0">
            <a:noAutofit/>
          </a:bodyPr>
          <a:lstStyle>
            <a:lvl1pPr algn="l" defTabSz="914400" rtl="0" eaLnBrk="1" latinLnBrk="0" hangingPunct="1">
              <a:lnSpc>
                <a:spcPts val="5000"/>
              </a:lnSpc>
              <a:spcBef>
                <a:spcPct val="0"/>
              </a:spcBef>
              <a:buNone/>
              <a:defRPr sz="4600" b="1" kern="1200" cap="none" baseline="0">
                <a:solidFill>
                  <a:schemeClr val="tx1"/>
                </a:solidFill>
                <a:latin typeface="+mj-lt"/>
                <a:ea typeface="+mj-ea"/>
                <a:cs typeface="+mj-cs"/>
              </a:defRPr>
            </a:lvl1pPr>
          </a:lstStyle>
          <a:p>
            <a:r>
              <a:rPr lang="en-US" smtClean="0"/>
              <a:t>Click to edit Master title style</a:t>
            </a:r>
            <a:endParaRPr/>
          </a:p>
        </p:txBody>
      </p:sp>
      <p:sp>
        <p:nvSpPr>
          <p:cNvPr id="3" name="Text Placeholder 2"/>
          <p:cNvSpPr>
            <a:spLocks noGrp="1"/>
          </p:cNvSpPr>
          <p:nvPr>
            <p:ph type="body" idx="1"/>
          </p:nvPr>
        </p:nvSpPr>
        <p:spPr>
          <a:xfrm>
            <a:off x="457200" y="3557016"/>
            <a:ext cx="7772400" cy="987552"/>
          </a:xfrm>
        </p:spPr>
        <p:txBody>
          <a:bodyPr vert="horz" lIns="91440" tIns="0" rIns="45720" bIns="0" rtlCol="0" anchor="t" anchorCtr="0">
            <a:normAutofit/>
          </a:bodyPr>
          <a:lstStyle>
            <a:lvl1pPr marL="0" indent="0">
              <a:spcBef>
                <a:spcPts val="0"/>
              </a:spcBef>
              <a:buNone/>
              <a:defRPr sz="2200" kern="1200">
                <a:solidFill>
                  <a:schemeClr val="tx1"/>
                </a:solidFill>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lvl="0" indent="0" algn="l" defTabSz="914400" rtl="0" eaLnBrk="1" latinLnBrk="0" hangingPunct="1">
              <a:spcBef>
                <a:spcPts val="2000"/>
              </a:spcBef>
              <a:buSzPct val="90000"/>
              <a:buFontTx/>
              <a:buNone/>
            </a:pPr>
            <a:r>
              <a:rPr lang="en-US" smtClean="0"/>
              <a:t>Click to edit Master text styles</a:t>
            </a:r>
          </a:p>
        </p:txBody>
      </p:sp>
      <p:sp>
        <p:nvSpPr>
          <p:cNvPr id="4" name="Date Placeholder 3"/>
          <p:cNvSpPr>
            <a:spLocks noGrp="1"/>
          </p:cNvSpPr>
          <p:nvPr>
            <p:ph type="dt" sz="half" idx="10"/>
          </p:nvPr>
        </p:nvSpPr>
        <p:spPr/>
        <p:txBody>
          <a:bodyPr/>
          <a:lstStyle/>
          <a:p>
            <a:fld id="{A3311F65-7944-EB4B-BE43-993B0D15CC72}"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3EDF41-7569-8847-B89F-D1E7A7097814}"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with Watermark">
    <p:bg>
      <p:bgRef idx="1002">
        <a:schemeClr val="bg2"/>
      </p:bgRef>
    </p:bg>
    <p:spTree>
      <p:nvGrpSpPr>
        <p:cNvPr id="1" name=""/>
        <p:cNvGrpSpPr/>
        <p:nvPr/>
      </p:nvGrpSpPr>
      <p:grpSpPr>
        <a:xfrm>
          <a:off x="0" y="0"/>
          <a:ext cx="0" cy="0"/>
          <a:chOff x="0" y="0"/>
          <a:chExt cx="0" cy="0"/>
        </a:xfrm>
      </p:grpSpPr>
      <p:sp>
        <p:nvSpPr>
          <p:cNvPr id="7" name="Text Placeholder 7"/>
          <p:cNvSpPr>
            <a:spLocks noGrp="1"/>
          </p:cNvSpPr>
          <p:nvPr>
            <p:ph type="body" sz="quarter" idx="13"/>
          </p:nvPr>
        </p:nvSpPr>
        <p:spPr>
          <a:xfrm>
            <a:off x="712693" y="1689847"/>
            <a:ext cx="8431303" cy="2209800"/>
          </a:xfrm>
        </p:spPr>
        <p:txBody>
          <a:bodyPr wrap="none" lIns="0" tIns="0" rIns="0" bIns="0" anchor="ctr" anchorCtr="0">
            <a:noAutofit/>
          </a:bodyPr>
          <a:lstStyle>
            <a:lvl1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1pPr>
            <a:lvl2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2pPr>
            <a:lvl3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3pPr>
            <a:lvl4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4pPr>
            <a:lvl5pPr marL="0" indent="0" algn="l">
              <a:spcBef>
                <a:spcPts val="0"/>
              </a:spcBef>
              <a:buNone/>
              <a:defRPr sz="12200">
                <a:gradFill>
                  <a:gsLst>
                    <a:gs pos="0">
                      <a:schemeClr val="tx1">
                        <a:alpha val="10000"/>
                      </a:schemeClr>
                    </a:gs>
                    <a:gs pos="100000">
                      <a:schemeClr val="tx1">
                        <a:alpha val="10000"/>
                      </a:schemeClr>
                    </a:gs>
                  </a:gsLst>
                  <a:lin ang="5400000" scaled="0"/>
                </a:gradFill>
                <a:latin typeface="Impact" pitchFamily="34" charset="0"/>
              </a:defRPr>
            </a:lvl5pPr>
          </a:lstStyle>
          <a:p>
            <a:pPr lvl="0"/>
            <a:r>
              <a:rPr lang="en-US" smtClean="0"/>
              <a:t>Click to edit Master text styles</a:t>
            </a:r>
          </a:p>
        </p:txBody>
      </p:sp>
      <p:sp>
        <p:nvSpPr>
          <p:cNvPr id="2" name="Title 1"/>
          <p:cNvSpPr>
            <a:spLocks noGrp="1"/>
          </p:cNvSpPr>
          <p:nvPr>
            <p:ph type="title"/>
          </p:nvPr>
        </p:nvSpPr>
        <p:spPr>
          <a:xfrm>
            <a:off x="457201" y="2196353"/>
            <a:ext cx="5334000" cy="1362075"/>
          </a:xfrm>
          <a:prstGeom prst="rect">
            <a:avLst/>
          </a:prstGeom>
        </p:spPr>
        <p:txBody>
          <a:bodyPr lIns="45720" tIns="0" rIns="45720" bIns="0" anchor="b" anchorCtr="0"/>
          <a:lstStyle>
            <a:lvl1pPr algn="l">
              <a:lnSpc>
                <a:spcPts val="5000"/>
              </a:lnSpc>
              <a:defRPr sz="4600" b="1" cap="none" baseline="0"/>
            </a:lvl1pPr>
          </a:lstStyle>
          <a:p>
            <a:r>
              <a:rPr lang="en-US" smtClean="0"/>
              <a:t>Click to edit Master title style</a:t>
            </a:r>
            <a:endParaRPr/>
          </a:p>
        </p:txBody>
      </p:sp>
      <p:sp>
        <p:nvSpPr>
          <p:cNvPr id="3" name="Text Placeholder 2"/>
          <p:cNvSpPr>
            <a:spLocks noGrp="1"/>
          </p:cNvSpPr>
          <p:nvPr>
            <p:ph type="body" idx="1"/>
          </p:nvPr>
        </p:nvSpPr>
        <p:spPr>
          <a:xfrm>
            <a:off x="457200" y="3560618"/>
            <a:ext cx="5334000" cy="983087"/>
          </a:xfrm>
        </p:spPr>
        <p:txBody>
          <a:bodyPr tIns="0" rIns="45720" bIns="0" anchor="t" anchorCtr="0"/>
          <a:lstStyle>
            <a:lvl1pPr marL="0" indent="0">
              <a:spcBef>
                <a:spcPct val="0"/>
              </a:spcBef>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3311F65-7944-EB4B-BE43-993B0D15CC72}" type="datetimeFigureOut">
              <a:rPr lang="en-US" smtClean="0"/>
              <a:t>4/10/18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3EDF41-7569-8847-B89F-D1E7A7097814}"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with Picture">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52775" y="4069804"/>
            <a:ext cx="5538788" cy="1162050"/>
          </a:xfrm>
          <a:prstGeom prst="rect">
            <a:avLst/>
          </a:prstGeom>
        </p:spPr>
        <p:txBody>
          <a:bodyPr tIns="0" bIns="0" anchor="b"/>
          <a:lstStyle>
            <a:lvl1pPr algn="l">
              <a:lnSpc>
                <a:spcPts val="4600"/>
              </a:lnSpc>
              <a:defRPr sz="4600" b="1"/>
            </a:lvl1pPr>
          </a:lstStyle>
          <a:p>
            <a:r>
              <a:rPr lang="en-US" smtClean="0"/>
              <a:t>Click to edit Master title style</a:t>
            </a:r>
            <a:endParaRPr/>
          </a:p>
        </p:txBody>
      </p:sp>
      <p:grpSp>
        <p:nvGrpSpPr>
          <p:cNvPr id="3" name="Group 8"/>
          <p:cNvGrpSpPr/>
          <p:nvPr/>
        </p:nvGrpSpPr>
        <p:grpSpPr>
          <a:xfrm rot="21240000">
            <a:off x="654352" y="445180"/>
            <a:ext cx="5416247" cy="3630168"/>
            <a:chOff x="1524000" y="381000"/>
            <a:chExt cx="3657600" cy="4737978"/>
          </a:xfrm>
        </p:grpSpPr>
        <p:sp>
          <p:nvSpPr>
            <p:cNvPr id="10" name="Rectangle 9"/>
            <p:cNvSpPr/>
            <p:nvPr userDrawn="1"/>
          </p:nvSpPr>
          <p:spPr>
            <a:xfrm>
              <a:off x="1524000" y="381000"/>
              <a:ext cx="3657600" cy="4724400"/>
            </a:xfrm>
            <a:prstGeom prst="rect">
              <a:avLst/>
            </a:prstGeom>
            <a:solidFill>
              <a:schemeClr val="bg1"/>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userDrawn="1"/>
          </p:nvSpPr>
          <p:spPr>
            <a:xfrm>
              <a:off x="1524000" y="381000"/>
              <a:ext cx="3657600" cy="4737978"/>
            </a:xfrm>
            <a:prstGeom prst="rect">
              <a:avLst/>
            </a:prstGeom>
            <a:gradFill flip="none" rotWithShape="1">
              <a:gsLst>
                <a:gs pos="0">
                  <a:schemeClr val="bg1">
                    <a:lumMod val="85000"/>
                  </a:schemeClr>
                </a:gs>
                <a:gs pos="15000">
                  <a:schemeClr val="bg1">
                    <a:alpha val="75000"/>
                  </a:schemeClr>
                </a:gs>
                <a:gs pos="100000">
                  <a:schemeClr val="bg1"/>
                </a:gs>
                <a:gs pos="100000">
                  <a:schemeClr val="bg1"/>
                </a:gs>
              </a:gsLst>
              <a:path path="rect">
                <a:fillToRect r="100000" b="100000"/>
              </a:path>
              <a:tileRect l="-100000" t="-100000"/>
            </a:gradFill>
            <a:ln>
              <a:noFill/>
            </a:ln>
            <a:effectLst>
              <a:innerShdw blurRad="190500" dist="88900" dir="13500000">
                <a:schemeClr val="bg1">
                  <a:lumMod val="65000"/>
                  <a:alpha val="2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12" name="Picture Placeholder 9"/>
          <p:cNvSpPr>
            <a:spLocks noGrp="1"/>
          </p:cNvSpPr>
          <p:nvPr>
            <p:ph type="pic" sz="quarter" idx="15"/>
          </p:nvPr>
        </p:nvSpPr>
        <p:spPr>
          <a:xfrm rot="21240000">
            <a:off x="857677" y="632632"/>
            <a:ext cx="5009597" cy="3255264"/>
          </a:xfrm>
          <a:solidFill>
            <a:schemeClr val="bg1">
              <a:lumMod val="85000"/>
            </a:schemeClr>
          </a:solidFill>
        </p:spPr>
        <p:txBody>
          <a:bodyPr/>
          <a:lstStyle>
            <a:lvl1pPr>
              <a:buNone/>
              <a:defRPr/>
            </a:lvl1pPr>
          </a:lstStyle>
          <a:p>
            <a:r>
              <a:rPr lang="en-US" smtClean="0"/>
              <a:t>Drag picture to placeholder or click icon to add</a:t>
            </a:r>
            <a:endParaRPr/>
          </a:p>
        </p:txBody>
      </p:sp>
      <p:sp>
        <p:nvSpPr>
          <p:cNvPr id="4" name="Text Placeholder 3"/>
          <p:cNvSpPr>
            <a:spLocks noGrp="1"/>
          </p:cNvSpPr>
          <p:nvPr>
            <p:ph type="body" sz="half" idx="2"/>
          </p:nvPr>
        </p:nvSpPr>
        <p:spPr>
          <a:xfrm>
            <a:off x="3158117" y="5230906"/>
            <a:ext cx="5532958" cy="865093"/>
          </a:xfrm>
        </p:spPr>
        <p:txBody>
          <a:bodyPr/>
          <a:lstStyle>
            <a:lvl1pPr marL="0" indent="0">
              <a:spcBef>
                <a:spcPct val="0"/>
              </a:spcBef>
              <a:buNone/>
              <a:defRPr sz="2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3311F65-7944-EB4B-BE43-993B0D15CC72}"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EDF41-7569-8847-B89F-D1E7A709781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4400" y="503238"/>
            <a:ext cx="7313613" cy="868362"/>
          </a:xfrm>
          <a:prstGeom prst="rect">
            <a:avLst/>
          </a:prstGeom>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Content Placeholder 3"/>
          <p:cNvSpPr>
            <a:spLocks noGrp="1"/>
          </p:cNvSpPr>
          <p:nvPr>
            <p:ph sz="half" idx="2"/>
          </p:nvPr>
        </p:nvSpPr>
        <p:spPr>
          <a:xfrm>
            <a:off x="4648200" y="1735139"/>
            <a:ext cx="3566160" cy="4056062"/>
          </a:xfrm>
        </p:spPr>
        <p:txBody>
          <a:bodyPr/>
          <a:lstStyle>
            <a:lvl1pPr>
              <a:defRPr sz="2200"/>
            </a:lvl1pPr>
            <a:lvl2pPr>
              <a:defRPr sz="2000"/>
            </a:lvl2pPr>
            <a:lvl3pPr>
              <a:defRPr sz="1800"/>
            </a:lvl3pPr>
            <a:lvl4pPr>
              <a:defRPr sz="1800"/>
            </a:lvl4pPr>
            <a:lvl5pPr>
              <a:defRPr sz="1800"/>
            </a:lvl5pPr>
            <a:lvl6pPr marL="2290763" indent="-344488">
              <a:defRPr sz="1800"/>
            </a:lvl6pPr>
            <a:lvl7pPr marL="2290763" indent="-344488">
              <a:defRPr sz="1800"/>
            </a:lvl7pPr>
            <a:lvl8pPr marL="2290763" indent="-344488">
              <a:defRPr sz="1800"/>
            </a:lvl8pPr>
            <a:lvl9pPr marL="2290763" indent="-344488">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A3311F65-7944-EB4B-BE43-993B0D15CC72}"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EDF41-7569-8847-B89F-D1E7A709781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4400" y="503238"/>
            <a:ext cx="7313613" cy="868362"/>
          </a:xfrm>
          <a:prstGeom prst="rect">
            <a:avLst/>
          </a:prstGeom>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971326" y="1419366"/>
            <a:ext cx="3200400" cy="584035"/>
          </a:xfrm>
        </p:spPr>
        <p:txBody>
          <a:bodyPr anchor="b"/>
          <a:lstStyle>
            <a:lvl1pPr marL="0" indent="0" algn="ctr">
              <a:spcBef>
                <a:spcPct val="0"/>
              </a:spcBef>
              <a:buNone/>
              <a:defRPr sz="2200" b="0">
                <a:solidFill>
                  <a:schemeClr val="tx2">
                    <a:lumMod val="60000"/>
                    <a:lumOff val="40000"/>
                  </a:schemeClr>
                </a:solidFill>
                <a:latin typeface="Impact"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97367" y="2174875"/>
            <a:ext cx="3566160" cy="3616325"/>
          </a:xfrm>
        </p:spPr>
        <p:txBody>
          <a:bodyPr/>
          <a:lstStyle>
            <a:lvl1pPr>
              <a:defRPr sz="2200"/>
            </a:lvl1pPr>
            <a:lvl2pPr>
              <a:defRPr sz="2000"/>
            </a:lvl2pPr>
            <a:lvl3pPr>
              <a:defRPr sz="1800"/>
            </a:lvl3pPr>
            <a:lvl4pPr>
              <a:defRPr sz="1600"/>
            </a:lvl4pPr>
            <a:lvl5pPr>
              <a:defRPr sz="1600"/>
            </a:lvl5pPr>
            <a:lvl6pPr marL="2290763" indent="-344488">
              <a:defRPr sz="1600"/>
            </a:lvl6pPr>
            <a:lvl7pPr marL="2290763" indent="-344488">
              <a:defRPr sz="1600"/>
            </a:lvl7pPr>
            <a:lvl8pPr marL="2290763" indent="-344488">
              <a:defRPr sz="1600"/>
            </a:lvl8pPr>
            <a:lvl9pPr marL="2290763" indent="-344488">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Text Placeholder 4"/>
          <p:cNvSpPr>
            <a:spLocks noGrp="1"/>
          </p:cNvSpPr>
          <p:nvPr>
            <p:ph type="body" sz="quarter" idx="3"/>
          </p:nvPr>
        </p:nvSpPr>
        <p:spPr>
          <a:xfrm>
            <a:off x="4930247" y="1419366"/>
            <a:ext cx="3200400" cy="584035"/>
          </a:xfrm>
        </p:spPr>
        <p:txBody>
          <a:bodyPr anchor="b"/>
          <a:lstStyle>
            <a:lvl1pPr marL="0" indent="0" algn="ctr">
              <a:spcBef>
                <a:spcPct val="0"/>
              </a:spcBef>
              <a:buNone/>
              <a:defRPr sz="2200" b="0">
                <a:solidFill>
                  <a:schemeClr val="tx2">
                    <a:lumMod val="60000"/>
                    <a:lumOff val="40000"/>
                  </a:schemeClr>
                </a:solidFill>
                <a:latin typeface="Impact"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6514" y="2174875"/>
            <a:ext cx="3566160" cy="3616325"/>
          </a:xfrm>
        </p:spPr>
        <p:txBody>
          <a:bodyPr/>
          <a:lstStyle>
            <a:lvl1pPr>
              <a:defRPr sz="2200"/>
            </a:lvl1pPr>
            <a:lvl2pPr>
              <a:defRPr sz="2000"/>
            </a:lvl2pPr>
            <a:lvl3pPr>
              <a:defRPr sz="1800"/>
            </a:lvl3pPr>
            <a:lvl4pPr>
              <a:defRPr sz="1600"/>
            </a:lvl4pPr>
            <a:lvl5pPr>
              <a:defRPr sz="1600"/>
            </a:lvl5pPr>
            <a:lvl6pPr marL="2290763" indent="-344488">
              <a:defRPr sz="1600"/>
            </a:lvl6pPr>
            <a:lvl7pPr marL="2290763" indent="-344488">
              <a:defRPr sz="1600"/>
            </a:lvl7pPr>
            <a:lvl8pPr marL="2290763" indent="-344488">
              <a:defRPr sz="1600"/>
            </a:lvl8pPr>
            <a:lvl9pPr marL="2290763" indent="-344488">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7" name="Date Placeholder 6"/>
          <p:cNvSpPr>
            <a:spLocks noGrp="1"/>
          </p:cNvSpPr>
          <p:nvPr>
            <p:ph type="dt" sz="half" idx="10"/>
          </p:nvPr>
        </p:nvSpPr>
        <p:spPr/>
        <p:txBody>
          <a:bodyPr/>
          <a:lstStyle/>
          <a:p>
            <a:fld id="{A3311F65-7944-EB4B-BE43-993B0D15CC72}" type="datetimeFigureOut">
              <a:rPr lang="en-US" smtClean="0"/>
              <a:t>4/10/18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83EDF41-7569-8847-B89F-D1E7A7097814}" type="slidenum">
              <a:rPr lang="en-US" smtClean="0"/>
              <a:t>‹#›</a:t>
            </a:fld>
            <a:endParaRPr lang="en-US"/>
          </a:p>
        </p:txBody>
      </p:sp>
      <p:pic>
        <p:nvPicPr>
          <p:cNvPr id="11" name="Picture 10" descr="Comparison-Underline.png"/>
          <p:cNvPicPr>
            <a:picLocks noChangeAspect="1"/>
          </p:cNvPicPr>
          <p:nvPr/>
        </p:nvPicPr>
        <p:blipFill>
          <a:blip r:embed="rId2"/>
          <a:stretch>
            <a:fillRect/>
          </a:stretch>
        </p:blipFill>
        <p:spPr>
          <a:xfrm>
            <a:off x="957039" y="1897040"/>
            <a:ext cx="3228975" cy="142875"/>
          </a:xfrm>
          <a:prstGeom prst="rect">
            <a:avLst/>
          </a:prstGeom>
        </p:spPr>
      </p:pic>
      <p:pic>
        <p:nvPicPr>
          <p:cNvPr id="13" name="Picture 12" descr="Comparison-Underline.png"/>
          <p:cNvPicPr>
            <a:picLocks noChangeAspect="1"/>
          </p:cNvPicPr>
          <p:nvPr/>
        </p:nvPicPr>
        <p:blipFill>
          <a:blip r:embed="rId2"/>
          <a:stretch>
            <a:fillRect/>
          </a:stretch>
        </p:blipFill>
        <p:spPr>
          <a:xfrm>
            <a:off x="4915960" y="1897040"/>
            <a:ext cx="3228975" cy="142875"/>
          </a:xfrm>
          <a:prstGeom prst="rect">
            <a:avLst/>
          </a:prstGeom>
        </p:spPr>
      </p:pic>
      <p:pic>
        <p:nvPicPr>
          <p:cNvPr id="12" name="Picture 11" descr="Comparison-Underline.png"/>
          <p:cNvPicPr>
            <a:picLocks noChangeAspect="1"/>
          </p:cNvPicPr>
          <p:nvPr/>
        </p:nvPicPr>
        <p:blipFill>
          <a:blip r:embed="rId2"/>
          <a:stretch>
            <a:fillRect/>
          </a:stretch>
        </p:blipFill>
        <p:spPr>
          <a:xfrm>
            <a:off x="957039" y="1897040"/>
            <a:ext cx="3228975" cy="142875"/>
          </a:xfrm>
          <a:prstGeom prst="rect">
            <a:avLst/>
          </a:prstGeom>
        </p:spPr>
      </p:pic>
      <p:pic>
        <p:nvPicPr>
          <p:cNvPr id="14" name="Picture 13" descr="Comparison-Underline.png"/>
          <p:cNvPicPr>
            <a:picLocks noChangeAspect="1"/>
          </p:cNvPicPr>
          <p:nvPr/>
        </p:nvPicPr>
        <p:blipFill>
          <a:blip r:embed="rId2"/>
          <a:stretch>
            <a:fillRect/>
          </a:stretch>
        </p:blipFill>
        <p:spPr>
          <a:xfrm>
            <a:off x="4915960" y="1897040"/>
            <a:ext cx="3228975" cy="142875"/>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a:xfrm>
            <a:off x="914400" y="503238"/>
            <a:ext cx="7313613" cy="868362"/>
          </a:xfrm>
          <a:prstGeom prst="rect">
            <a:avLst/>
          </a:prstGeom>
        </p:spPr>
        <p:txBody>
          <a:bodyPr/>
          <a:lstStyle/>
          <a:p>
            <a:r>
              <a:rPr lang="en-US" smtClean="0"/>
              <a:t>Click to edit Master title style</a:t>
            </a:r>
            <a:endParaRPr/>
          </a:p>
        </p:txBody>
      </p:sp>
      <p:sp>
        <p:nvSpPr>
          <p:cNvPr id="3" name="Content Placeholder 2"/>
          <p:cNvSpPr>
            <a:spLocks noGrp="1"/>
          </p:cNvSpPr>
          <p:nvPr>
            <p:ph sz="half" idx="1"/>
          </p:nvPr>
        </p:nvSpPr>
        <p:spPr>
          <a:xfrm>
            <a:off x="914400" y="1735138"/>
            <a:ext cx="7315200" cy="1920240"/>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5" name="Date Placeholder 4"/>
          <p:cNvSpPr>
            <a:spLocks noGrp="1"/>
          </p:cNvSpPr>
          <p:nvPr>
            <p:ph type="dt" sz="half" idx="10"/>
          </p:nvPr>
        </p:nvSpPr>
        <p:spPr/>
        <p:txBody>
          <a:bodyPr/>
          <a:lstStyle/>
          <a:p>
            <a:fld id="{A3311F65-7944-EB4B-BE43-993B0D15CC72}" type="datetimeFigureOut">
              <a:rPr lang="en-US" smtClean="0"/>
              <a:t>4/10/18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83EDF41-7569-8847-B89F-D1E7A7097814}" type="slidenum">
              <a:rPr lang="en-US" smtClean="0"/>
              <a:t>‹#›</a:t>
            </a:fld>
            <a:endParaRPr lang="en-US"/>
          </a:p>
        </p:txBody>
      </p:sp>
      <p:sp>
        <p:nvSpPr>
          <p:cNvPr id="8" name="Content Placeholder 2"/>
          <p:cNvSpPr>
            <a:spLocks noGrp="1"/>
          </p:cNvSpPr>
          <p:nvPr>
            <p:ph sz="half" idx="13"/>
          </p:nvPr>
        </p:nvSpPr>
        <p:spPr>
          <a:xfrm>
            <a:off x="914400" y="3870960"/>
            <a:ext cx="7315200" cy="1920240"/>
          </a:xfrm>
        </p:spPr>
        <p:txBody>
          <a:bodyPr/>
          <a:lstStyle>
            <a:lvl1pPr>
              <a:defRPr sz="2200"/>
            </a:lvl1pPr>
            <a:lvl2pPr>
              <a:defRPr sz="20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6.png"/><Relationship Id="rId23" Type="http://schemas.openxmlformats.org/officeDocument/2006/relationships/image" Target="../media/image7.png"/><Relationship Id="rId24" Type="http://schemas.openxmlformats.org/officeDocument/2006/relationships/image" Target="../media/image8.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914400" y="1735138"/>
            <a:ext cx="7313613" cy="405606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dirty="0"/>
          </a:p>
        </p:txBody>
      </p:sp>
      <p:sp>
        <p:nvSpPr>
          <p:cNvPr id="4" name="Date Placeholder 3"/>
          <p:cNvSpPr>
            <a:spLocks noGrp="1"/>
          </p:cNvSpPr>
          <p:nvPr>
            <p:ph type="dt" sz="half" idx="2"/>
          </p:nvPr>
        </p:nvSpPr>
        <p:spPr>
          <a:xfrm>
            <a:off x="7663438" y="6314461"/>
            <a:ext cx="1295400" cy="265089"/>
          </a:xfrm>
          <a:prstGeom prst="rect">
            <a:avLst/>
          </a:prstGeom>
        </p:spPr>
        <p:txBody>
          <a:bodyPr vert="horz" lIns="91440" tIns="45720" rIns="91440" bIns="45720" rtlCol="0" anchor="ctr"/>
          <a:lstStyle>
            <a:lvl1pPr algn="r">
              <a:defRPr sz="1100">
                <a:solidFill>
                  <a:schemeClr val="tx1"/>
                </a:solidFill>
                <a:latin typeface="Rockwell" pitchFamily="18" charset="0"/>
              </a:defRPr>
            </a:lvl1pPr>
          </a:lstStyle>
          <a:p>
            <a:fld id="{A3311F65-7944-EB4B-BE43-993B0D15CC72}" type="datetimeFigureOut">
              <a:rPr lang="en-US" smtClean="0"/>
              <a:t>4/10/18</a:t>
            </a:fld>
            <a:endParaRPr lang="en-US"/>
          </a:p>
        </p:txBody>
      </p:sp>
      <p:sp>
        <p:nvSpPr>
          <p:cNvPr id="5" name="Footer Placeholder 4"/>
          <p:cNvSpPr>
            <a:spLocks noGrp="1"/>
          </p:cNvSpPr>
          <p:nvPr>
            <p:ph type="ftr" sz="quarter" idx="3"/>
          </p:nvPr>
        </p:nvSpPr>
        <p:spPr>
          <a:xfrm>
            <a:off x="3942607" y="6305797"/>
            <a:ext cx="3717967" cy="259278"/>
          </a:xfrm>
          <a:prstGeom prst="rect">
            <a:avLst/>
          </a:prstGeom>
        </p:spPr>
        <p:txBody>
          <a:bodyPr vert="horz" lIns="91440" tIns="45720" rIns="91440" bIns="45720" rtlCol="0" anchor="ctr"/>
          <a:lstStyle>
            <a:lvl1pPr algn="r">
              <a:defRPr sz="1100">
                <a:solidFill>
                  <a:schemeClr val="tx1"/>
                </a:solidFill>
                <a:latin typeface="Rockwell" pitchFamily="18" charset="0"/>
              </a:defRPr>
            </a:lvl1pPr>
          </a:lstStyle>
          <a:p>
            <a:endParaRPr lang="en-US"/>
          </a:p>
        </p:txBody>
      </p:sp>
      <p:sp>
        <p:nvSpPr>
          <p:cNvPr id="6" name="Slide Number Placeholder 5"/>
          <p:cNvSpPr>
            <a:spLocks noGrp="1"/>
          </p:cNvSpPr>
          <p:nvPr>
            <p:ph type="sldNum" sz="quarter" idx="4"/>
          </p:nvPr>
        </p:nvSpPr>
        <p:spPr>
          <a:xfrm>
            <a:off x="7521388" y="5476097"/>
            <a:ext cx="1483056" cy="851848"/>
          </a:xfrm>
          <a:prstGeom prst="rect">
            <a:avLst/>
          </a:prstGeom>
        </p:spPr>
        <p:txBody>
          <a:bodyPr vert="horz" lIns="91440" tIns="45720" rIns="91440" bIns="45720" rtlCol="0" anchor="ctr"/>
          <a:lstStyle>
            <a:lvl1pPr algn="r">
              <a:defRPr sz="8200">
                <a:gradFill>
                  <a:gsLst>
                    <a:gs pos="0">
                      <a:schemeClr val="tx1">
                        <a:alpha val="10000"/>
                      </a:schemeClr>
                    </a:gs>
                    <a:gs pos="100000">
                      <a:schemeClr val="tx1">
                        <a:alpha val="10000"/>
                      </a:schemeClr>
                    </a:gs>
                  </a:gsLst>
                  <a:lin ang="5400000" scaled="0"/>
                </a:gradFill>
                <a:latin typeface="Impact" pitchFamily="34" charset="0"/>
              </a:defRPr>
            </a:lvl1pPr>
          </a:lstStyle>
          <a:p>
            <a:fld id="{683EDF41-7569-8847-B89F-D1E7A7097814}" type="slidenum">
              <a:rPr lang="en-US" smtClean="0"/>
              <a:t>‹#›</a:t>
            </a:fld>
            <a:endParaRPr lang="en-US"/>
          </a:p>
        </p:txBody>
      </p:sp>
      <p:sp>
        <p:nvSpPr>
          <p:cNvPr id="7" name="Title Placeholder 6"/>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Tree>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 id="2147483795" r:id="rId14"/>
    <p:sldLayoutId id="2147483796" r:id="rId15"/>
    <p:sldLayoutId id="2147483797" r:id="rId16"/>
    <p:sldLayoutId id="2147483798" r:id="rId17"/>
    <p:sldLayoutId id="2147483799" r:id="rId18"/>
    <p:sldLayoutId id="2147483800" r:id="rId19"/>
    <p:sldLayoutId id="2147483801" r:id="rId20"/>
  </p:sldLayoutIdLst>
  <p:txStyles>
    <p:titleStyle>
      <a:lvl1pPr algn="ctr" defTabSz="914400" rtl="0" eaLnBrk="1" latinLnBrk="0" hangingPunct="1">
        <a:spcBef>
          <a:spcPct val="0"/>
        </a:spcBef>
        <a:buNone/>
        <a:defRPr sz="4600" kern="1200">
          <a:solidFill>
            <a:schemeClr val="tx1"/>
          </a:solidFill>
          <a:latin typeface="+mj-lt"/>
          <a:ea typeface="+mj-ea"/>
          <a:cs typeface="+mj-cs"/>
        </a:defRPr>
      </a:lvl1pPr>
    </p:titleStyle>
    <p:bodyStyle>
      <a:lvl1pPr marL="463550" indent="-463550" algn="l" defTabSz="914400" rtl="0" eaLnBrk="1" latinLnBrk="0" hangingPunct="1">
        <a:spcBef>
          <a:spcPts val="2000"/>
        </a:spcBef>
        <a:buSzPct val="90000"/>
        <a:buFontTx/>
        <a:buBlip>
          <a:blip r:embed="rId22"/>
        </a:buBlip>
        <a:defRPr sz="2400" kern="1200">
          <a:solidFill>
            <a:schemeClr val="tx1"/>
          </a:solidFill>
          <a:latin typeface="+mn-lt"/>
          <a:ea typeface="+mn-ea"/>
          <a:cs typeface="+mn-cs"/>
        </a:defRPr>
      </a:lvl1pPr>
      <a:lvl2pPr marL="914400" indent="-457200" algn="l" defTabSz="914400" rtl="0" eaLnBrk="1" latinLnBrk="0" hangingPunct="1">
        <a:spcBef>
          <a:spcPts val="600"/>
        </a:spcBef>
        <a:buSzPct val="90000"/>
        <a:buFontTx/>
        <a:buBlip>
          <a:blip r:embed="rId23"/>
        </a:buBlip>
        <a:defRPr sz="2200" kern="1200">
          <a:solidFill>
            <a:schemeClr val="tx1"/>
          </a:solidFill>
          <a:latin typeface="+mn-lt"/>
          <a:ea typeface="+mn-ea"/>
          <a:cs typeface="+mn-cs"/>
        </a:defRPr>
      </a:lvl2pPr>
      <a:lvl3pPr marL="1255713" indent="-341313" algn="l" defTabSz="914400" rtl="0" eaLnBrk="1" latinLnBrk="0" hangingPunct="1">
        <a:spcBef>
          <a:spcPts val="600"/>
        </a:spcBef>
        <a:buSzPct val="90000"/>
        <a:buFontTx/>
        <a:buBlip>
          <a:blip r:embed="rId24"/>
        </a:buBlip>
        <a:defRPr sz="2000" kern="1200">
          <a:solidFill>
            <a:schemeClr val="tx1"/>
          </a:solidFill>
          <a:latin typeface="+mn-lt"/>
          <a:ea typeface="+mn-ea"/>
          <a:cs typeface="+mn-cs"/>
        </a:defRPr>
      </a:lvl3pPr>
      <a:lvl4pPr marL="1597025" indent="-341313" algn="l" defTabSz="914400" rtl="0" eaLnBrk="1" latinLnBrk="0" hangingPunct="1">
        <a:spcBef>
          <a:spcPts val="600"/>
        </a:spcBef>
        <a:buSzPct val="90000"/>
        <a:buFontTx/>
        <a:buBlip>
          <a:blip r:embed="rId24"/>
        </a:buBlip>
        <a:defRPr sz="1800" kern="1200">
          <a:solidFill>
            <a:schemeClr val="tx1"/>
          </a:solidFill>
          <a:latin typeface="+mn-lt"/>
          <a:ea typeface="+mn-ea"/>
          <a:cs typeface="+mn-cs"/>
        </a:defRPr>
      </a:lvl4pPr>
      <a:lvl5pPr marL="1938338" indent="-341313" algn="l" defTabSz="914400" rtl="0" eaLnBrk="1" latinLnBrk="0" hangingPunct="1">
        <a:spcBef>
          <a:spcPts val="600"/>
        </a:spcBef>
        <a:buSzPct val="90000"/>
        <a:buFontTx/>
        <a:buBlip>
          <a:blip r:embed="rId24"/>
        </a:buBlip>
        <a:defRPr sz="1800" kern="1200">
          <a:solidFill>
            <a:schemeClr val="tx1"/>
          </a:solidFill>
          <a:latin typeface="+mn-lt"/>
          <a:ea typeface="+mn-ea"/>
          <a:cs typeface="+mn-cs"/>
        </a:defRPr>
      </a:lvl5pPr>
      <a:lvl6pPr marL="2290763" indent="-344488" algn="l" defTabSz="914400" rtl="0" eaLnBrk="1" latinLnBrk="0" hangingPunct="1">
        <a:spcBef>
          <a:spcPct val="20000"/>
        </a:spcBef>
        <a:buSzPct val="90000"/>
        <a:buFontTx/>
        <a:buBlip>
          <a:blip r:embed="rId22"/>
        </a:buBlip>
        <a:defRPr lang="en-US" sz="1800" kern="1200" dirty="0" smtClean="0">
          <a:solidFill>
            <a:schemeClr val="tx1"/>
          </a:solidFill>
          <a:latin typeface="+mn-lt"/>
          <a:ea typeface="+mn-ea"/>
          <a:cs typeface="+mn-cs"/>
        </a:defRPr>
      </a:lvl6pPr>
      <a:lvl7pPr marL="2625725" indent="-344488" algn="l" defTabSz="914400" rtl="0" eaLnBrk="1" latinLnBrk="0" hangingPunct="1">
        <a:spcBef>
          <a:spcPct val="20000"/>
        </a:spcBef>
        <a:buSzPct val="90000"/>
        <a:buFontTx/>
        <a:buBlip>
          <a:blip r:embed="rId24"/>
        </a:buBlip>
        <a:defRPr lang="en-US" sz="1800" kern="1200" dirty="0" smtClean="0">
          <a:solidFill>
            <a:schemeClr val="tx1"/>
          </a:solidFill>
          <a:latin typeface="+mn-lt"/>
          <a:ea typeface="+mn-ea"/>
          <a:cs typeface="+mn-cs"/>
        </a:defRPr>
      </a:lvl7pPr>
      <a:lvl8pPr marL="2970213" indent="-344488" algn="l" defTabSz="914400" rtl="0" eaLnBrk="1" latinLnBrk="0" hangingPunct="1">
        <a:spcBef>
          <a:spcPct val="20000"/>
        </a:spcBef>
        <a:buSzPct val="90000"/>
        <a:buFontTx/>
        <a:buBlip>
          <a:blip r:embed="rId22"/>
        </a:buBlip>
        <a:defRPr lang="en-US" sz="1800" kern="1200" dirty="0" smtClean="0">
          <a:solidFill>
            <a:schemeClr val="tx1"/>
          </a:solidFill>
          <a:latin typeface="+mn-lt"/>
          <a:ea typeface="+mn-ea"/>
          <a:cs typeface="+mn-cs"/>
        </a:defRPr>
      </a:lvl8pPr>
      <a:lvl9pPr marL="3313113" indent="-344488" algn="l" defTabSz="914400" rtl="0" eaLnBrk="1" latinLnBrk="0" hangingPunct="1">
        <a:spcBef>
          <a:spcPct val="20000"/>
        </a:spcBef>
        <a:buSzPct val="90000"/>
        <a:buFontTx/>
        <a:buBlip>
          <a:blip r:embed="rId23"/>
        </a:buBlip>
        <a:defRPr lang="en-US" sz="1800" kern="1200" dirty="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5.xml.rels><?xml version="1.0" encoding="UTF-8" standalone="yes"?>
<Relationships xmlns="http://schemas.openxmlformats.org/package/2006/relationships"><Relationship Id="rId3" Type="http://schemas.openxmlformats.org/officeDocument/2006/relationships/hyperlink" Target="https://www.geeksforgeeks.org/null-pointer-exception-in-java/" TargetMode="External"/><Relationship Id="rId4" Type="http://schemas.openxmlformats.org/officeDocument/2006/relationships/hyperlink" Target="https://docs.oracle.com/javase/7/docs/api/java/util/TreeSet.html" TargetMode="Externa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9.xml.rels><?xml version="1.0" encoding="UTF-8" standalone="yes"?>
<Relationships xmlns="http://schemas.openxmlformats.org/package/2006/relationships"><Relationship Id="rId3" Type="http://schemas.openxmlformats.org/officeDocument/2006/relationships/image" Target="../media/image26.tiff"/><Relationship Id="rId4" Type="http://schemas.openxmlformats.org/officeDocument/2006/relationships/hyperlink" Target="https://docs.oracle.com/javase/7/docs/api/java/util/Collections.html" TargetMode="Externa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oleObject" Target="../embeddings/oleObject1.bin"/><Relationship Id="rId5" Type="http://schemas.openxmlformats.org/officeDocument/2006/relationships/image" Target="../media/image27.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s://www.cs.usfca.edu/~galles/visualization/RedBlack.html"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www.cs.usfca.edu/~galles/visualization/RedBlack.html" TargetMode="External"/><Relationship Id="rId4" Type="http://schemas.openxmlformats.org/officeDocument/2006/relationships/image" Target="../media/image30.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www.cs.usfca.edu/~galles/visualization/RedBlack.html"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3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latin typeface="Arial" charset="0"/>
                <a:ea typeface="Arial" charset="0"/>
                <a:cs typeface="Arial" charset="0"/>
              </a:rPr>
              <a:t>IT306</a:t>
            </a:r>
            <a:endParaRPr lang="en-US" dirty="0">
              <a:latin typeface="Arial" charset="0"/>
              <a:ea typeface="Arial" charset="0"/>
              <a:cs typeface="Arial" charset="0"/>
            </a:endParaRPr>
          </a:p>
        </p:txBody>
      </p:sp>
      <p:sp>
        <p:nvSpPr>
          <p:cNvPr id="3" name="Subtitle 2"/>
          <p:cNvSpPr>
            <a:spLocks noGrp="1"/>
          </p:cNvSpPr>
          <p:nvPr>
            <p:ph type="subTitle" idx="1"/>
          </p:nvPr>
        </p:nvSpPr>
        <p:spPr/>
        <p:txBody>
          <a:bodyPr/>
          <a:lstStyle/>
          <a:p>
            <a:r>
              <a:rPr lang="en-US" sz="2400" dirty="0" smtClean="0">
                <a:latin typeface="Arial" charset="0"/>
                <a:ea typeface="Arial" charset="0"/>
                <a:cs typeface="Arial" charset="0"/>
              </a:rPr>
              <a:t>Module 8</a:t>
            </a:r>
          </a:p>
          <a:p>
            <a:r>
              <a:rPr lang="en-US" sz="2400" dirty="0" err="1" smtClean="0">
                <a:latin typeface="Arial" charset="0"/>
                <a:ea typeface="Arial" charset="0"/>
                <a:cs typeface="Arial" charset="0"/>
              </a:rPr>
              <a:t>Heap,TreeSet</a:t>
            </a:r>
            <a:endParaRPr lang="en-US" sz="2400" dirty="0">
              <a:latin typeface="Arial" charset="0"/>
              <a:ea typeface="Arial" charset="0"/>
              <a:cs typeface="Arial" charset="0"/>
            </a:endParaRPr>
          </a:p>
        </p:txBody>
      </p:sp>
    </p:spTree>
    <p:extLst>
      <p:ext uri="{BB962C8B-B14F-4D97-AF65-F5344CB8AC3E}">
        <p14:creationId xmlns:p14="http://schemas.microsoft.com/office/powerpoint/2010/main" val="98435248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3840" y="503238"/>
            <a:ext cx="7984173" cy="868362"/>
          </a:xfrm>
        </p:spPr>
        <p:txBody>
          <a:bodyPr>
            <a:noAutofit/>
          </a:bodyPr>
          <a:lstStyle/>
          <a:p>
            <a:pPr algn="l"/>
            <a:r>
              <a:rPr lang="en-US" sz="2800" dirty="0">
                <a:latin typeface="Arial" charset="0"/>
                <a:ea typeface="Arial" charset="0"/>
                <a:cs typeface="Arial" charset="0"/>
              </a:rPr>
              <a:t>Recap: </a:t>
            </a:r>
            <a:r>
              <a:rPr lang="en-US" sz="3200" dirty="0" smtClean="0">
                <a:latin typeface="Arial" charset="0"/>
                <a:ea typeface="Arial" charset="0"/>
                <a:cs typeface="Arial" charset="0"/>
              </a:rPr>
              <a:t>Sorted vs. Unsorted PQ (insert, min, </a:t>
            </a:r>
            <a:r>
              <a:rPr lang="en-US" sz="3200" dirty="0" err="1" smtClean="0">
                <a:latin typeface="Arial" charset="0"/>
                <a:ea typeface="Arial" charset="0"/>
                <a:cs typeface="Arial" charset="0"/>
              </a:rPr>
              <a:t>removemin</a:t>
            </a:r>
            <a:r>
              <a:rPr lang="en-US" sz="3200" dirty="0" smtClean="0">
                <a:latin typeface="Arial" charset="0"/>
                <a:ea typeface="Arial" charset="0"/>
                <a:cs typeface="Arial" charset="0"/>
              </a:rPr>
              <a:t>, size , </a:t>
            </a:r>
            <a:r>
              <a:rPr lang="en-US" sz="3200" dirty="0" err="1" smtClean="0">
                <a:latin typeface="Arial" charset="0"/>
                <a:ea typeface="Arial" charset="0"/>
                <a:cs typeface="Arial" charset="0"/>
              </a:rPr>
              <a:t>isempty</a:t>
            </a:r>
            <a:r>
              <a:rPr lang="en-US" sz="3200" dirty="0" smtClean="0">
                <a:latin typeface="Arial" charset="0"/>
                <a:ea typeface="Arial" charset="0"/>
                <a:cs typeface="Arial" charset="0"/>
              </a:rPr>
              <a:t>)</a:t>
            </a:r>
            <a:endParaRPr lang="en-US" sz="3200" dirty="0">
              <a:latin typeface="Arial" charset="0"/>
              <a:ea typeface="Arial" charset="0"/>
              <a:cs typeface="Arial" charset="0"/>
            </a:endParaRPr>
          </a:p>
        </p:txBody>
      </p:sp>
      <p:sp>
        <p:nvSpPr>
          <p:cNvPr id="4" name="Rectangle 3"/>
          <p:cNvSpPr/>
          <p:nvPr/>
        </p:nvSpPr>
        <p:spPr>
          <a:xfrm>
            <a:off x="965348" y="2258661"/>
            <a:ext cx="577240" cy="4408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9,A</a:t>
            </a:r>
            <a:endParaRPr lang="en-US" dirty="0"/>
          </a:p>
        </p:txBody>
      </p:sp>
      <p:sp>
        <p:nvSpPr>
          <p:cNvPr id="5" name="Rectangle 4"/>
          <p:cNvSpPr/>
          <p:nvPr/>
        </p:nvSpPr>
        <p:spPr>
          <a:xfrm>
            <a:off x="1799941" y="2258661"/>
            <a:ext cx="577240" cy="4408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8,</a:t>
            </a:r>
            <a:r>
              <a:rPr lang="en-US" dirty="0"/>
              <a:t>B</a:t>
            </a:r>
          </a:p>
        </p:txBody>
      </p:sp>
      <p:sp>
        <p:nvSpPr>
          <p:cNvPr id="6" name="Rectangle 5"/>
          <p:cNvSpPr/>
          <p:nvPr/>
        </p:nvSpPr>
        <p:spPr>
          <a:xfrm>
            <a:off x="2603046" y="2248165"/>
            <a:ext cx="577240" cy="4408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6</a:t>
            </a:r>
            <a:r>
              <a:rPr lang="en-US" dirty="0" smtClean="0"/>
              <a:t>,Q</a:t>
            </a:r>
            <a:endParaRPr lang="en-US" dirty="0"/>
          </a:p>
        </p:txBody>
      </p:sp>
      <p:sp>
        <p:nvSpPr>
          <p:cNvPr id="7" name="Rectangle 6"/>
          <p:cNvSpPr/>
          <p:nvPr/>
        </p:nvSpPr>
        <p:spPr>
          <a:xfrm>
            <a:off x="3437638" y="2237669"/>
            <a:ext cx="577240" cy="4408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2,N</a:t>
            </a:r>
            <a:endParaRPr lang="en-US" dirty="0"/>
          </a:p>
        </p:txBody>
      </p:sp>
      <p:sp>
        <p:nvSpPr>
          <p:cNvPr id="8" name="Rectangle 7"/>
          <p:cNvSpPr/>
          <p:nvPr/>
        </p:nvSpPr>
        <p:spPr>
          <a:xfrm>
            <a:off x="4261733" y="2237669"/>
            <a:ext cx="577240" cy="4408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1,H</a:t>
            </a:r>
            <a:endParaRPr lang="en-US" dirty="0"/>
          </a:p>
        </p:txBody>
      </p:sp>
      <p:sp>
        <p:nvSpPr>
          <p:cNvPr id="9" name="TextBox 8"/>
          <p:cNvSpPr txBox="1"/>
          <p:nvPr/>
        </p:nvSpPr>
        <p:spPr>
          <a:xfrm>
            <a:off x="6139730" y="2302950"/>
            <a:ext cx="2036285" cy="369332"/>
          </a:xfrm>
          <a:prstGeom prst="rect">
            <a:avLst/>
          </a:prstGeom>
          <a:noFill/>
        </p:spPr>
        <p:txBody>
          <a:bodyPr wrap="none" rtlCol="0">
            <a:spAutoFit/>
          </a:bodyPr>
          <a:lstStyle/>
          <a:p>
            <a:r>
              <a:rPr lang="en-US" dirty="0" smtClean="0"/>
              <a:t>Sorted PQ , n = 5</a:t>
            </a:r>
            <a:endParaRPr lang="en-US" dirty="0"/>
          </a:p>
        </p:txBody>
      </p:sp>
      <p:cxnSp>
        <p:nvCxnSpPr>
          <p:cNvPr id="11" name="Straight Arrow Connector 10"/>
          <p:cNvCxnSpPr>
            <a:stCxn id="4" idx="3"/>
            <a:endCxn id="5" idx="1"/>
          </p:cNvCxnSpPr>
          <p:nvPr/>
        </p:nvCxnSpPr>
        <p:spPr>
          <a:xfrm>
            <a:off x="1542588" y="2479083"/>
            <a:ext cx="257353" cy="0"/>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2356188" y="2479083"/>
            <a:ext cx="257353" cy="0"/>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3180286" y="2479083"/>
            <a:ext cx="257353" cy="0"/>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4014878" y="2474040"/>
            <a:ext cx="257353" cy="0"/>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17" name="Rectangle 16"/>
          <p:cNvSpPr/>
          <p:nvPr/>
        </p:nvSpPr>
        <p:spPr>
          <a:xfrm>
            <a:off x="965348" y="3166793"/>
            <a:ext cx="577240" cy="4408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1,</a:t>
            </a:r>
            <a:r>
              <a:rPr lang="en-US" dirty="0"/>
              <a:t>H</a:t>
            </a:r>
          </a:p>
        </p:txBody>
      </p:sp>
      <p:sp>
        <p:nvSpPr>
          <p:cNvPr id="18" name="Rectangle 17"/>
          <p:cNvSpPr/>
          <p:nvPr/>
        </p:nvSpPr>
        <p:spPr>
          <a:xfrm>
            <a:off x="1799941" y="3166793"/>
            <a:ext cx="577240" cy="4408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8,</a:t>
            </a:r>
            <a:r>
              <a:rPr lang="en-US" dirty="0"/>
              <a:t>B</a:t>
            </a:r>
          </a:p>
        </p:txBody>
      </p:sp>
      <p:sp>
        <p:nvSpPr>
          <p:cNvPr id="19" name="Rectangle 18"/>
          <p:cNvSpPr/>
          <p:nvPr/>
        </p:nvSpPr>
        <p:spPr>
          <a:xfrm>
            <a:off x="2603046" y="3156297"/>
            <a:ext cx="577240" cy="4408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9,</a:t>
            </a:r>
            <a:r>
              <a:rPr lang="en-US" dirty="0"/>
              <a:t>A</a:t>
            </a:r>
          </a:p>
        </p:txBody>
      </p:sp>
      <p:sp>
        <p:nvSpPr>
          <p:cNvPr id="20" name="Rectangle 19"/>
          <p:cNvSpPr/>
          <p:nvPr/>
        </p:nvSpPr>
        <p:spPr>
          <a:xfrm>
            <a:off x="3437638" y="3145801"/>
            <a:ext cx="577240" cy="4408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6,Q</a:t>
            </a:r>
            <a:endParaRPr lang="en-US" dirty="0"/>
          </a:p>
        </p:txBody>
      </p:sp>
      <p:sp>
        <p:nvSpPr>
          <p:cNvPr id="21" name="Rectangle 20"/>
          <p:cNvSpPr/>
          <p:nvPr/>
        </p:nvSpPr>
        <p:spPr>
          <a:xfrm>
            <a:off x="4261733" y="3145801"/>
            <a:ext cx="577240" cy="44084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2</a:t>
            </a:r>
            <a:r>
              <a:rPr lang="en-US" dirty="0" smtClean="0"/>
              <a:t>,</a:t>
            </a:r>
            <a:r>
              <a:rPr lang="en-US" dirty="0"/>
              <a:t>N</a:t>
            </a:r>
          </a:p>
        </p:txBody>
      </p:sp>
      <p:cxnSp>
        <p:nvCxnSpPr>
          <p:cNvPr id="22" name="Straight Arrow Connector 21"/>
          <p:cNvCxnSpPr>
            <a:stCxn id="17" idx="3"/>
            <a:endCxn id="18" idx="1"/>
          </p:cNvCxnSpPr>
          <p:nvPr/>
        </p:nvCxnSpPr>
        <p:spPr>
          <a:xfrm>
            <a:off x="1542588" y="3387215"/>
            <a:ext cx="257353" cy="0"/>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2356188" y="3387215"/>
            <a:ext cx="257353" cy="0"/>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a:off x="3180286" y="3387215"/>
            <a:ext cx="257353" cy="0"/>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a:off x="4014878" y="3382172"/>
            <a:ext cx="257353" cy="0"/>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6139730" y="3145801"/>
            <a:ext cx="2136485" cy="369332"/>
          </a:xfrm>
          <a:prstGeom prst="rect">
            <a:avLst/>
          </a:prstGeom>
          <a:noFill/>
        </p:spPr>
        <p:txBody>
          <a:bodyPr wrap="none" rtlCol="0">
            <a:spAutoFit/>
          </a:bodyPr>
          <a:lstStyle/>
          <a:p>
            <a:r>
              <a:rPr lang="en-US" dirty="0" err="1" smtClean="0"/>
              <a:t>UnSorted</a:t>
            </a:r>
            <a:r>
              <a:rPr lang="en-US" dirty="0" smtClean="0"/>
              <a:t> PQ, n=5</a:t>
            </a:r>
            <a:endParaRPr lang="en-US" dirty="0"/>
          </a:p>
        </p:txBody>
      </p:sp>
    </p:spTree>
    <p:extLst>
      <p:ext uri="{BB962C8B-B14F-4D97-AF65-F5344CB8AC3E}">
        <p14:creationId xmlns:p14="http://schemas.microsoft.com/office/powerpoint/2010/main" val="15868984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10522" y="3688522"/>
            <a:ext cx="6455357" cy="1015663"/>
          </a:xfrm>
          <a:prstGeom prst="rect">
            <a:avLst/>
          </a:prstGeom>
          <a:noFill/>
        </p:spPr>
        <p:txBody>
          <a:bodyPr wrap="none" rtlCol="0">
            <a:spAutoFit/>
          </a:bodyPr>
          <a:lstStyle/>
          <a:p>
            <a:r>
              <a:rPr lang="en-US" sz="6000" dirty="0" smtClean="0">
                <a:latin typeface="+mj-lt"/>
                <a:cs typeface="Apple Symbols"/>
              </a:rPr>
              <a:t>Heap , </a:t>
            </a:r>
            <a:r>
              <a:rPr lang="en-US" sz="6000" dirty="0" err="1" smtClean="0">
                <a:latin typeface="+mj-lt"/>
                <a:cs typeface="Apple Symbols"/>
              </a:rPr>
              <a:t>TreeSet</a:t>
            </a:r>
            <a:endParaRPr lang="en-US" sz="6000" dirty="0">
              <a:latin typeface="+mj-lt"/>
              <a:cs typeface="Apple Symbols"/>
            </a:endParaRPr>
          </a:p>
        </p:txBody>
      </p:sp>
    </p:spTree>
    <p:extLst>
      <p:ext uri="{BB962C8B-B14F-4D97-AF65-F5344CB8AC3E}">
        <p14:creationId xmlns:p14="http://schemas.microsoft.com/office/powerpoint/2010/main" val="99068928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2"/>
          <p:cNvSpPr>
            <a:spLocks noGrp="1" noChangeArrowheads="1"/>
          </p:cNvSpPr>
          <p:nvPr>
            <p:ph type="title"/>
          </p:nvPr>
        </p:nvSpPr>
        <p:spPr>
          <a:xfrm>
            <a:off x="457200" y="-228600"/>
            <a:ext cx="7772400" cy="1143000"/>
          </a:xfrm>
        </p:spPr>
        <p:txBody>
          <a:bodyPr/>
          <a:lstStyle/>
          <a:p>
            <a:pPr algn="l" eaLnBrk="1" hangingPunct="1"/>
            <a:r>
              <a:rPr lang="en-US" dirty="0" smtClean="0">
                <a:latin typeface="Arial" charset="0"/>
                <a:ea typeface="Arial" charset="0"/>
                <a:cs typeface="Arial" charset="0"/>
              </a:rPr>
              <a:t>Heaps</a:t>
            </a:r>
          </a:p>
        </p:txBody>
      </p:sp>
      <p:sp>
        <p:nvSpPr>
          <p:cNvPr id="101379" name="Rectangle 3" descr="Rectangle: Click to edit Master text styles&#10;Second level&#10;Third level&#10;Fourth level&#10;Fifth level"/>
          <p:cNvSpPr>
            <a:spLocks noGrp="1" noChangeArrowheads="1"/>
          </p:cNvSpPr>
          <p:nvPr>
            <p:ph type="body" sz="half" idx="1"/>
          </p:nvPr>
        </p:nvSpPr>
        <p:spPr>
          <a:xfrm>
            <a:off x="304800" y="1143000"/>
            <a:ext cx="4572000" cy="5257800"/>
          </a:xfrm>
        </p:spPr>
        <p:txBody>
          <a:bodyPr>
            <a:noAutofit/>
          </a:bodyPr>
          <a:lstStyle/>
          <a:p>
            <a:pPr eaLnBrk="1" hangingPunct="1">
              <a:lnSpc>
                <a:spcPct val="120000"/>
              </a:lnSpc>
              <a:buClr>
                <a:schemeClr val="bg1"/>
              </a:buClr>
              <a:defRPr/>
            </a:pPr>
            <a:r>
              <a:rPr lang="en-US" sz="2000" dirty="0" smtClean="0"/>
              <a:t>A heap is a binary tree storing keys at its nodes and satisfying the following properties:</a:t>
            </a:r>
          </a:p>
          <a:p>
            <a:pPr lvl="1">
              <a:lnSpc>
                <a:spcPct val="120000"/>
              </a:lnSpc>
              <a:buClr>
                <a:schemeClr val="bg1"/>
              </a:buClr>
              <a:defRPr/>
            </a:pPr>
            <a:r>
              <a:rPr lang="en-US" b="1" dirty="0" smtClean="0">
                <a:solidFill>
                  <a:schemeClr val="tx2"/>
                </a:solidFill>
              </a:rPr>
              <a:t>Heap-Order:</a:t>
            </a:r>
            <a:r>
              <a:rPr lang="en-US" b="1" dirty="0" smtClean="0"/>
              <a:t> </a:t>
            </a:r>
            <a:r>
              <a:rPr lang="en-US" dirty="0" smtClean="0"/>
              <a:t>for every internal node v other than the root,</a:t>
            </a:r>
            <a:br>
              <a:rPr lang="en-US" dirty="0" smtClean="0"/>
            </a:br>
            <a:r>
              <a:rPr lang="en-US" b="1" i="1" dirty="0" smtClean="0"/>
              <a:t>key</a:t>
            </a:r>
            <a:r>
              <a:rPr lang="en-US" dirty="0" smtClean="0"/>
              <a:t>(</a:t>
            </a:r>
            <a:r>
              <a:rPr lang="en-US" b="1" i="1" dirty="0" smtClean="0"/>
              <a:t>v</a:t>
            </a:r>
            <a:r>
              <a:rPr lang="en-US" dirty="0" smtClean="0"/>
              <a:t>) </a:t>
            </a:r>
            <a:r>
              <a:rPr lang="en-US" dirty="0" smtClean="0">
                <a:sym typeface="Symbol" pitchFamily="18" charset="2"/>
              </a:rPr>
              <a:t></a:t>
            </a:r>
            <a:r>
              <a:rPr lang="en-US" dirty="0" smtClean="0"/>
              <a:t> </a:t>
            </a:r>
            <a:r>
              <a:rPr lang="en-US" b="1" i="1" dirty="0" smtClean="0"/>
              <a:t>key</a:t>
            </a:r>
            <a:r>
              <a:rPr lang="en-US" dirty="0" smtClean="0"/>
              <a:t>(</a:t>
            </a:r>
            <a:r>
              <a:rPr lang="en-US" b="1" i="1" dirty="0" smtClean="0"/>
              <a:t>parent</a:t>
            </a:r>
            <a:r>
              <a:rPr lang="en-US" dirty="0" smtClean="0"/>
              <a:t>(</a:t>
            </a:r>
            <a:r>
              <a:rPr lang="en-US" b="1" i="1" dirty="0" smtClean="0"/>
              <a:t>v</a:t>
            </a:r>
            <a:r>
              <a:rPr lang="en-US" dirty="0" smtClean="0"/>
              <a:t>))</a:t>
            </a:r>
          </a:p>
          <a:p>
            <a:pPr lvl="1">
              <a:lnSpc>
                <a:spcPct val="120000"/>
              </a:lnSpc>
              <a:buClr>
                <a:schemeClr val="bg1"/>
              </a:buClr>
              <a:defRPr/>
            </a:pPr>
            <a:r>
              <a:rPr lang="en-US" b="1" dirty="0" smtClean="0">
                <a:solidFill>
                  <a:schemeClr val="tx2"/>
                </a:solidFill>
              </a:rPr>
              <a:t>Complete Binary Tree:</a:t>
            </a:r>
            <a:r>
              <a:rPr lang="en-US" b="1" dirty="0" smtClean="0"/>
              <a:t> </a:t>
            </a:r>
            <a:r>
              <a:rPr lang="en-US" dirty="0" smtClean="0"/>
              <a:t>let </a:t>
            </a:r>
            <a:r>
              <a:rPr lang="en-US" b="1" i="1" dirty="0" smtClean="0"/>
              <a:t>h</a:t>
            </a:r>
            <a:r>
              <a:rPr lang="en-US" dirty="0" smtClean="0"/>
              <a:t> be the height of the heap</a:t>
            </a:r>
          </a:p>
          <a:p>
            <a:pPr lvl="2">
              <a:lnSpc>
                <a:spcPct val="120000"/>
              </a:lnSpc>
              <a:buClr>
                <a:schemeClr val="bg1"/>
              </a:buClr>
              <a:defRPr/>
            </a:pPr>
            <a:r>
              <a:rPr lang="en-US" sz="1600" dirty="0" smtClean="0"/>
              <a:t>for </a:t>
            </a:r>
            <a:r>
              <a:rPr lang="en-US" sz="1600" b="1" i="1" dirty="0" err="1" smtClean="0"/>
              <a:t>i</a:t>
            </a:r>
            <a:r>
              <a:rPr lang="en-US" sz="1600" b="1" i="1" dirty="0" smtClean="0"/>
              <a:t> </a:t>
            </a:r>
            <a:r>
              <a:rPr lang="en-US" sz="1600" dirty="0" smtClean="0">
                <a:sym typeface="Symbol" pitchFamily="18" charset="2"/>
              </a:rPr>
              <a:t>= </a:t>
            </a:r>
            <a:r>
              <a:rPr lang="en-US" sz="1600" dirty="0" smtClean="0"/>
              <a:t>0, … , </a:t>
            </a:r>
            <a:r>
              <a:rPr lang="en-US" sz="1600" b="1" i="1" dirty="0" smtClean="0"/>
              <a:t>h </a:t>
            </a:r>
            <a:r>
              <a:rPr lang="en-US" sz="1600" dirty="0" smtClean="0">
                <a:sym typeface="Symbol" pitchFamily="18" charset="2"/>
              </a:rPr>
              <a:t>- </a:t>
            </a:r>
            <a:r>
              <a:rPr lang="en-US" sz="1600" dirty="0" smtClean="0"/>
              <a:t>1, there are 2</a:t>
            </a:r>
            <a:r>
              <a:rPr lang="en-US" sz="1600" b="1" i="1" baseline="30000" dirty="0" smtClean="0"/>
              <a:t>i</a:t>
            </a:r>
            <a:r>
              <a:rPr lang="en-US" sz="1600" dirty="0" smtClean="0"/>
              <a:t> nodes of depth </a:t>
            </a:r>
            <a:r>
              <a:rPr lang="en-US" sz="1600" b="1" i="1" dirty="0" err="1" smtClean="0"/>
              <a:t>i</a:t>
            </a:r>
            <a:endParaRPr lang="en-US" sz="1600" dirty="0" smtClean="0"/>
          </a:p>
          <a:p>
            <a:pPr lvl="2">
              <a:lnSpc>
                <a:spcPct val="120000"/>
              </a:lnSpc>
              <a:buClr>
                <a:schemeClr val="bg1"/>
              </a:buClr>
              <a:defRPr/>
            </a:pPr>
            <a:r>
              <a:rPr lang="en-US" sz="1600" dirty="0" smtClean="0"/>
              <a:t>at depth </a:t>
            </a:r>
            <a:r>
              <a:rPr lang="en-US" sz="1600" b="1" i="1" dirty="0" smtClean="0"/>
              <a:t>h</a:t>
            </a:r>
            <a:r>
              <a:rPr lang="en-US" sz="1600" dirty="0" smtClean="0"/>
              <a:t> </a:t>
            </a:r>
            <a:r>
              <a:rPr lang="en-US" sz="1600" dirty="0" smtClean="0">
                <a:sym typeface="Symbol" pitchFamily="18" charset="2"/>
              </a:rPr>
              <a:t>- 1</a:t>
            </a:r>
            <a:r>
              <a:rPr lang="en-US" sz="1600" dirty="0" smtClean="0"/>
              <a:t>, the internal nodes are to the left of the external nodes.</a:t>
            </a:r>
          </a:p>
        </p:txBody>
      </p:sp>
      <p:sp>
        <p:nvSpPr>
          <p:cNvPr id="10246" name="Oval 7"/>
          <p:cNvSpPr>
            <a:spLocks noChangeArrowheads="1"/>
          </p:cNvSpPr>
          <p:nvPr/>
        </p:nvSpPr>
        <p:spPr bwMode="auto">
          <a:xfrm>
            <a:off x="6992938" y="3208338"/>
            <a:ext cx="381000" cy="381000"/>
          </a:xfrm>
          <a:prstGeom prst="ellipse">
            <a:avLst/>
          </a:prstGeom>
          <a:solidFill>
            <a:schemeClr val="accent1"/>
          </a:solidFill>
          <a:ln w="19050">
            <a:solidFill>
              <a:schemeClr val="tx1"/>
            </a:solidFill>
            <a:round/>
            <a:headEnd/>
            <a:tailEnd/>
          </a:ln>
        </p:spPr>
        <p:txBody>
          <a:bodyPr wrap="none" lIns="0" tIns="0" rIns="0" anchor="ctr" anchorCtr="1"/>
          <a:lstStyle/>
          <a:p>
            <a:r>
              <a:rPr lang="en-US" sz="2000">
                <a:solidFill>
                  <a:schemeClr val="bg1"/>
                </a:solidFill>
                <a:latin typeface="Times New Roman" pitchFamily="18" charset="0"/>
                <a:sym typeface="Symbol" pitchFamily="18" charset="2"/>
              </a:rPr>
              <a:t>2</a:t>
            </a:r>
          </a:p>
        </p:txBody>
      </p:sp>
      <p:sp>
        <p:nvSpPr>
          <p:cNvPr id="10247" name="Oval 8"/>
          <p:cNvSpPr>
            <a:spLocks noChangeArrowheads="1"/>
          </p:cNvSpPr>
          <p:nvPr/>
        </p:nvSpPr>
        <p:spPr bwMode="auto">
          <a:xfrm>
            <a:off x="7959725" y="3817938"/>
            <a:ext cx="381000" cy="381000"/>
          </a:xfrm>
          <a:prstGeom prst="ellipse">
            <a:avLst/>
          </a:prstGeom>
          <a:solidFill>
            <a:schemeClr val="accent1"/>
          </a:solidFill>
          <a:ln w="19050">
            <a:solidFill>
              <a:schemeClr val="tx1"/>
            </a:solidFill>
            <a:round/>
            <a:headEnd/>
            <a:tailEnd/>
          </a:ln>
        </p:spPr>
        <p:txBody>
          <a:bodyPr wrap="none" lIns="0" tIns="0" rIns="0" anchor="ctr" anchorCtr="1"/>
          <a:lstStyle/>
          <a:p>
            <a:r>
              <a:rPr lang="en-US" sz="2000">
                <a:solidFill>
                  <a:schemeClr val="bg1"/>
                </a:solidFill>
                <a:latin typeface="Times New Roman" pitchFamily="18" charset="0"/>
                <a:sym typeface="Symbol" pitchFamily="18" charset="2"/>
              </a:rPr>
              <a:t>6</a:t>
            </a:r>
          </a:p>
        </p:txBody>
      </p:sp>
      <p:sp>
        <p:nvSpPr>
          <p:cNvPr id="10248" name="Oval 9"/>
          <p:cNvSpPr>
            <a:spLocks noChangeArrowheads="1"/>
          </p:cNvSpPr>
          <p:nvPr/>
        </p:nvSpPr>
        <p:spPr bwMode="auto">
          <a:xfrm>
            <a:off x="5856288" y="3817938"/>
            <a:ext cx="381000" cy="381000"/>
          </a:xfrm>
          <a:prstGeom prst="ellipse">
            <a:avLst/>
          </a:prstGeom>
          <a:solidFill>
            <a:schemeClr val="accent1"/>
          </a:solidFill>
          <a:ln w="19050">
            <a:solidFill>
              <a:schemeClr val="tx1"/>
            </a:solidFill>
            <a:round/>
            <a:headEnd/>
            <a:tailEnd/>
          </a:ln>
        </p:spPr>
        <p:txBody>
          <a:bodyPr wrap="none" lIns="0" tIns="0" rIns="0" anchor="ctr" anchorCtr="1"/>
          <a:lstStyle/>
          <a:p>
            <a:r>
              <a:rPr lang="en-US" sz="2000">
                <a:solidFill>
                  <a:schemeClr val="bg1"/>
                </a:solidFill>
                <a:latin typeface="Times New Roman" pitchFamily="18" charset="0"/>
                <a:sym typeface="Symbol" pitchFamily="18" charset="2"/>
              </a:rPr>
              <a:t>5</a:t>
            </a:r>
          </a:p>
        </p:txBody>
      </p:sp>
      <p:sp>
        <p:nvSpPr>
          <p:cNvPr id="10249" name="Oval 10"/>
          <p:cNvSpPr>
            <a:spLocks noChangeArrowheads="1"/>
          </p:cNvSpPr>
          <p:nvPr/>
        </p:nvSpPr>
        <p:spPr bwMode="auto">
          <a:xfrm>
            <a:off x="6557963" y="4427538"/>
            <a:ext cx="381000" cy="381000"/>
          </a:xfrm>
          <a:prstGeom prst="ellipse">
            <a:avLst/>
          </a:prstGeom>
          <a:solidFill>
            <a:schemeClr val="accent1"/>
          </a:solidFill>
          <a:ln w="19050">
            <a:solidFill>
              <a:schemeClr val="tx1"/>
            </a:solidFill>
            <a:round/>
            <a:headEnd/>
            <a:tailEnd/>
          </a:ln>
        </p:spPr>
        <p:txBody>
          <a:bodyPr wrap="none" lIns="0" tIns="0" rIns="0" anchor="ctr" anchorCtr="1"/>
          <a:lstStyle/>
          <a:p>
            <a:r>
              <a:rPr lang="en-US" sz="2000">
                <a:solidFill>
                  <a:schemeClr val="bg1"/>
                </a:solidFill>
                <a:latin typeface="Times New Roman" pitchFamily="18" charset="0"/>
                <a:sym typeface="Symbol" pitchFamily="18" charset="2"/>
              </a:rPr>
              <a:t>7</a:t>
            </a:r>
          </a:p>
        </p:txBody>
      </p:sp>
      <p:cxnSp>
        <p:nvCxnSpPr>
          <p:cNvPr id="10250" name="AutoShape 16"/>
          <p:cNvCxnSpPr>
            <a:cxnSpLocks noChangeShapeType="1"/>
            <a:stCxn id="10246" idx="3"/>
            <a:endCxn id="10248" idx="7"/>
          </p:cNvCxnSpPr>
          <p:nvPr/>
        </p:nvCxnSpPr>
        <p:spPr bwMode="auto">
          <a:xfrm flipH="1">
            <a:off x="6181725" y="3543300"/>
            <a:ext cx="866775" cy="3206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0251" name="AutoShape 17"/>
          <p:cNvCxnSpPr>
            <a:cxnSpLocks noChangeShapeType="1"/>
            <a:stCxn id="10247" idx="1"/>
            <a:endCxn id="10246" idx="5"/>
          </p:cNvCxnSpPr>
          <p:nvPr/>
        </p:nvCxnSpPr>
        <p:spPr bwMode="auto">
          <a:xfrm flipH="1" flipV="1">
            <a:off x="7318375" y="3543300"/>
            <a:ext cx="696913" cy="3206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0252" name="AutoShape 22"/>
          <p:cNvCxnSpPr>
            <a:cxnSpLocks noChangeShapeType="1"/>
            <a:stCxn id="10254" idx="7"/>
            <a:endCxn id="10248" idx="3"/>
          </p:cNvCxnSpPr>
          <p:nvPr/>
        </p:nvCxnSpPr>
        <p:spPr bwMode="auto">
          <a:xfrm flipV="1">
            <a:off x="5481638" y="4152900"/>
            <a:ext cx="430212" cy="3206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0253" name="AutoShape 23"/>
          <p:cNvCxnSpPr>
            <a:cxnSpLocks noChangeShapeType="1"/>
            <a:stCxn id="10249" idx="1"/>
            <a:endCxn id="10248" idx="5"/>
          </p:cNvCxnSpPr>
          <p:nvPr/>
        </p:nvCxnSpPr>
        <p:spPr bwMode="auto">
          <a:xfrm flipH="1" flipV="1">
            <a:off x="6181725" y="4152900"/>
            <a:ext cx="431800" cy="3206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sp>
        <p:nvSpPr>
          <p:cNvPr id="10254" name="Oval 24"/>
          <p:cNvSpPr>
            <a:spLocks noChangeArrowheads="1"/>
          </p:cNvSpPr>
          <p:nvPr/>
        </p:nvSpPr>
        <p:spPr bwMode="auto">
          <a:xfrm>
            <a:off x="5156200" y="4427538"/>
            <a:ext cx="381000" cy="381000"/>
          </a:xfrm>
          <a:prstGeom prst="ellipse">
            <a:avLst/>
          </a:prstGeom>
          <a:solidFill>
            <a:schemeClr val="accent1"/>
          </a:solidFill>
          <a:ln w="19050">
            <a:solidFill>
              <a:schemeClr val="tx1"/>
            </a:solidFill>
            <a:round/>
            <a:headEnd/>
            <a:tailEnd/>
          </a:ln>
        </p:spPr>
        <p:txBody>
          <a:bodyPr wrap="none" lIns="0" tIns="0" rIns="0" anchor="ctr" anchorCtr="1"/>
          <a:lstStyle/>
          <a:p>
            <a:r>
              <a:rPr lang="en-US" sz="2000">
                <a:solidFill>
                  <a:schemeClr val="bg1"/>
                </a:solidFill>
                <a:latin typeface="Times New Roman" pitchFamily="18" charset="0"/>
                <a:sym typeface="Symbol" pitchFamily="18" charset="2"/>
              </a:rPr>
              <a:t>9</a:t>
            </a:r>
          </a:p>
        </p:txBody>
      </p:sp>
      <p:sp>
        <p:nvSpPr>
          <p:cNvPr id="10255" name="Rectangle 30" descr="Rectangle: Click to edit Master text styles&#10;Second level&#10;Third level&#10;Fourth level&#10;Fifth level"/>
          <p:cNvSpPr>
            <a:spLocks noGrp="1" noChangeArrowheads="1"/>
          </p:cNvSpPr>
          <p:nvPr>
            <p:ph type="body" sz="half" idx="2"/>
          </p:nvPr>
        </p:nvSpPr>
        <p:spPr>
          <a:xfrm>
            <a:off x="4800600" y="1219200"/>
            <a:ext cx="3962400" cy="1828800"/>
          </a:xfrm>
          <a:noFill/>
        </p:spPr>
        <p:txBody>
          <a:bodyPr>
            <a:normAutofit/>
          </a:bodyPr>
          <a:lstStyle/>
          <a:p>
            <a:pPr eaLnBrk="1" hangingPunct="1">
              <a:buClr>
                <a:schemeClr val="bg1"/>
              </a:buClr>
            </a:pPr>
            <a:r>
              <a:rPr lang="en-US" sz="2200" dirty="0" smtClean="0"/>
              <a:t>The</a:t>
            </a:r>
            <a:r>
              <a:rPr lang="en-US" sz="2200" dirty="0" smtClean="0">
                <a:solidFill>
                  <a:schemeClr val="tx2"/>
                </a:solidFill>
              </a:rPr>
              <a:t> last node</a:t>
            </a:r>
            <a:r>
              <a:rPr lang="en-US" sz="2200" dirty="0" smtClean="0"/>
              <a:t> of a heap is the rightmost node of maximum depth.</a:t>
            </a:r>
            <a:endParaRPr lang="en-US" sz="2200" dirty="0" smtClean="0">
              <a:sym typeface="Symbol" pitchFamily="18" charset="2"/>
            </a:endParaRPr>
          </a:p>
        </p:txBody>
      </p:sp>
      <p:sp>
        <p:nvSpPr>
          <p:cNvPr id="10256" name="Freeform 31"/>
          <p:cNvSpPr>
            <a:spLocks/>
          </p:cNvSpPr>
          <p:nvPr/>
        </p:nvSpPr>
        <p:spPr bwMode="auto">
          <a:xfrm>
            <a:off x="7010400" y="4686300"/>
            <a:ext cx="1247775" cy="1047750"/>
          </a:xfrm>
          <a:custGeom>
            <a:avLst/>
            <a:gdLst>
              <a:gd name="T0" fmla="*/ 786 w 786"/>
              <a:gd name="T1" fmla="*/ 660 h 660"/>
              <a:gd name="T2" fmla="*/ 618 w 786"/>
              <a:gd name="T3" fmla="*/ 198 h 660"/>
              <a:gd name="T4" fmla="*/ 0 w 786"/>
              <a:gd name="T5" fmla="*/ 0 h 660"/>
              <a:gd name="T6" fmla="*/ 0 60000 65536"/>
              <a:gd name="T7" fmla="*/ 0 60000 65536"/>
              <a:gd name="T8" fmla="*/ 0 60000 65536"/>
              <a:gd name="T9" fmla="*/ 0 w 786"/>
              <a:gd name="T10" fmla="*/ 0 h 660"/>
              <a:gd name="T11" fmla="*/ 786 w 786"/>
              <a:gd name="T12" fmla="*/ 660 h 660"/>
            </a:gdLst>
            <a:ahLst/>
            <a:cxnLst>
              <a:cxn ang="T6">
                <a:pos x="T0" y="T1"/>
              </a:cxn>
              <a:cxn ang="T7">
                <a:pos x="T2" y="T3"/>
              </a:cxn>
              <a:cxn ang="T8">
                <a:pos x="T4" y="T5"/>
              </a:cxn>
            </a:cxnLst>
            <a:rect l="T9" t="T10" r="T11" b="T12"/>
            <a:pathLst>
              <a:path w="786" h="660">
                <a:moveTo>
                  <a:pt x="786" y="660"/>
                </a:moveTo>
                <a:cubicBezTo>
                  <a:pt x="757" y="583"/>
                  <a:pt x="749" y="308"/>
                  <a:pt x="618" y="198"/>
                </a:cubicBezTo>
                <a:cubicBezTo>
                  <a:pt x="487" y="88"/>
                  <a:pt x="129" y="41"/>
                  <a:pt x="0" y="0"/>
                </a:cubicBezTo>
              </a:path>
            </a:pathLst>
          </a:custGeom>
          <a:noFill/>
          <a:ln w="19050" cap="flat" cmpd="sng">
            <a:solidFill>
              <a:schemeClr val="tx2"/>
            </a:solidFill>
            <a:prstDash val="solid"/>
            <a:round/>
            <a:headEnd type="none" w="med" len="med"/>
            <a:tailEnd type="triangle" w="med" len="med"/>
          </a:ln>
          <a:extLst>
            <a:ext uri="{909E8E84-426E-40dd-AFC4-6F175D3DCCD1}">
              <a14:hiddenFill xmlns:a14="http://schemas.microsoft.com/office/drawing/2010/main" xmlns="">
                <a:solidFill>
                  <a:srgbClr val="FFFFFF"/>
                </a:solidFill>
              </a14:hiddenFill>
            </a:ext>
          </a:extLst>
        </p:spPr>
        <p:txBody>
          <a:bodyPr wrap="none" anchor="ctr"/>
          <a:lstStyle/>
          <a:p>
            <a:endParaRPr lang="en-US"/>
          </a:p>
        </p:txBody>
      </p:sp>
      <p:sp>
        <p:nvSpPr>
          <p:cNvPr id="10257" name="Text Box 32"/>
          <p:cNvSpPr txBox="1">
            <a:spLocks noChangeArrowheads="1"/>
          </p:cNvSpPr>
          <p:nvPr/>
        </p:nvSpPr>
        <p:spPr bwMode="auto">
          <a:xfrm>
            <a:off x="7623175" y="5692775"/>
            <a:ext cx="1206500" cy="396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2000">
                <a:solidFill>
                  <a:schemeClr val="tx2"/>
                </a:solidFill>
              </a:rPr>
              <a:t>last node</a:t>
            </a:r>
          </a:p>
        </p:txBody>
      </p:sp>
      <p:sp>
        <p:nvSpPr>
          <p:cNvPr id="2" name="Footer Placeholder 1"/>
          <p:cNvSpPr>
            <a:spLocks noGrp="1"/>
          </p:cNvSpPr>
          <p:nvPr>
            <p:ph type="ftr" sz="quarter" idx="11"/>
          </p:nvPr>
        </p:nvSpPr>
        <p:spPr/>
        <p:txBody>
          <a:bodyPr/>
          <a:lstStyle/>
          <a:p>
            <a:pPr algn="l"/>
            <a:r>
              <a:rPr lang="en-US" smtClean="0">
                <a:solidFill>
                  <a:srgbClr val="993300"/>
                </a:solidFill>
              </a:rPr>
              <a:t>CPSC 3200 </a:t>
            </a:r>
          </a:p>
          <a:p>
            <a:pPr algn="l"/>
            <a:r>
              <a:rPr lang="en-US" smtClean="0">
                <a:solidFill>
                  <a:srgbClr val="993300"/>
                </a:solidFill>
              </a:rPr>
              <a:t>University of Tennessee at Chattanooga – Summer 2013</a:t>
            </a:r>
          </a:p>
          <a:p>
            <a:endParaRPr lang="en-US" dirty="0" smtClean="0"/>
          </a:p>
        </p:txBody>
      </p:sp>
      <p:sp>
        <p:nvSpPr>
          <p:cNvPr id="3" name="Slide Number Placeholder 2"/>
          <p:cNvSpPr>
            <a:spLocks noGrp="1"/>
          </p:cNvSpPr>
          <p:nvPr>
            <p:ph type="sldNum" sz="quarter" idx="12"/>
          </p:nvPr>
        </p:nvSpPr>
        <p:spPr/>
        <p:txBody>
          <a:bodyPr/>
          <a:lstStyle/>
          <a:p>
            <a:fld id="{B81203D6-0DDA-4AA7-8C29-C8F6DF4F2EC9}" type="slidenum">
              <a:rPr lang="en-US" smtClean="0"/>
              <a:t>12</a:t>
            </a:fld>
            <a:endParaRPr lang="en-US"/>
          </a:p>
        </p:txBody>
      </p:sp>
      <p:sp>
        <p:nvSpPr>
          <p:cNvPr id="21" name="Date Placeholder 17"/>
          <p:cNvSpPr txBox="1">
            <a:spLocks/>
          </p:cNvSpPr>
          <p:nvPr/>
        </p:nvSpPr>
        <p:spPr>
          <a:xfrm>
            <a:off x="6553200" y="6340475"/>
            <a:ext cx="2133600" cy="365125"/>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lstStyle>
            <a:defPPr>
              <a:defRPr lang="en-US"/>
            </a:defPPr>
            <a:lvl1pPr marL="0" algn="l" defTabSz="914400" rtl="0" eaLnBrk="0" latinLnBrk="0" hangingPunct="0">
              <a:defRPr sz="2400" kern="1200">
                <a:solidFill>
                  <a:schemeClr val="tx1"/>
                </a:solidFill>
                <a:latin typeface="Tahoma" pitchFamily="34" charset="0"/>
                <a:ea typeface="+mn-ea"/>
                <a:cs typeface="+mn-cs"/>
              </a:defRPr>
            </a:lvl1pPr>
            <a:lvl2pPr marL="742950" indent="-285750" algn="l" defTabSz="914400" rtl="0" eaLnBrk="0" latinLnBrk="0" hangingPunct="0">
              <a:defRPr sz="2400" kern="1200">
                <a:solidFill>
                  <a:schemeClr val="tx1"/>
                </a:solidFill>
                <a:latin typeface="Tahoma" pitchFamily="34" charset="0"/>
                <a:ea typeface="+mn-ea"/>
                <a:cs typeface="+mn-cs"/>
              </a:defRPr>
            </a:lvl2pPr>
            <a:lvl3pPr marL="1143000" indent="-228600" algn="l" defTabSz="914400" rtl="0" eaLnBrk="0" latinLnBrk="0" hangingPunct="0">
              <a:defRPr sz="2400" kern="1200">
                <a:solidFill>
                  <a:schemeClr val="tx1"/>
                </a:solidFill>
                <a:latin typeface="Tahoma" pitchFamily="34" charset="0"/>
                <a:ea typeface="+mn-ea"/>
                <a:cs typeface="+mn-cs"/>
              </a:defRPr>
            </a:lvl3pPr>
            <a:lvl4pPr marL="1600200" indent="-228600" algn="l" defTabSz="914400" rtl="0" eaLnBrk="0" latinLnBrk="0" hangingPunct="0">
              <a:defRPr sz="2400" kern="1200">
                <a:solidFill>
                  <a:schemeClr val="tx1"/>
                </a:solidFill>
                <a:latin typeface="Tahoma" pitchFamily="34" charset="0"/>
                <a:ea typeface="+mn-ea"/>
                <a:cs typeface="+mn-cs"/>
              </a:defRPr>
            </a:lvl4pPr>
            <a:lvl5pPr marL="2057400" indent="-228600" algn="l" defTabSz="914400" rtl="0" eaLnBrk="0" latinLnBrk="0" hangingPunct="0">
              <a:defRPr sz="2400" kern="1200">
                <a:solidFill>
                  <a:schemeClr val="tx1"/>
                </a:solidFill>
                <a:latin typeface="Tahoma" pitchFamily="34" charset="0"/>
                <a:ea typeface="+mn-ea"/>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9pPr>
          </a:lstStyle>
          <a:p>
            <a:pPr eaLnBrk="1" hangingPunct="1"/>
            <a:r>
              <a:rPr lang="en-US" sz="1000" kern="1200" dirty="0" smtClean="0">
                <a:solidFill>
                  <a:srgbClr val="993300"/>
                </a:solidFill>
                <a:latin typeface="+mn-lt"/>
                <a:ea typeface="+mn-ea"/>
                <a:cs typeface="+mn-cs"/>
              </a:rPr>
              <a:t>© 2010 Goodrich, </a:t>
            </a:r>
            <a:r>
              <a:rPr lang="en-US" sz="1000" kern="1200" dirty="0" err="1" smtClean="0">
                <a:solidFill>
                  <a:srgbClr val="993300"/>
                </a:solidFill>
                <a:latin typeface="+mn-lt"/>
                <a:ea typeface="+mn-ea"/>
                <a:cs typeface="+mn-cs"/>
              </a:rPr>
              <a:t>Tamassia</a:t>
            </a:r>
            <a:endParaRPr lang="en-US" sz="1000" kern="1200" dirty="0">
              <a:solidFill>
                <a:srgbClr val="993300"/>
              </a:solidFill>
              <a:latin typeface="+mn-lt"/>
              <a:ea typeface="+mn-ea"/>
              <a:cs typeface="+mn-cs"/>
            </a:endParaRPr>
          </a:p>
        </p:txBody>
      </p:sp>
    </p:spTree>
    <p:extLst>
      <p:ext uri="{BB962C8B-B14F-4D97-AF65-F5344CB8AC3E}">
        <p14:creationId xmlns:p14="http://schemas.microsoft.com/office/powerpoint/2010/main" val="10418072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3" name="Rectangle 2"/>
          <p:cNvSpPr>
            <a:spLocks noGrp="1" noChangeArrowheads="1"/>
          </p:cNvSpPr>
          <p:nvPr>
            <p:ph type="title"/>
          </p:nvPr>
        </p:nvSpPr>
        <p:spPr>
          <a:xfrm>
            <a:off x="938911" y="527622"/>
            <a:ext cx="7313613" cy="868362"/>
          </a:xfrm>
        </p:spPr>
        <p:txBody>
          <a:bodyPr/>
          <a:lstStyle/>
          <a:p>
            <a:pPr algn="l" eaLnBrk="1" hangingPunct="1"/>
            <a:r>
              <a:rPr lang="en-US" smtClean="0">
                <a:latin typeface="Arial" charset="0"/>
                <a:ea typeface="Arial" charset="0"/>
                <a:cs typeface="Arial" charset="0"/>
              </a:rPr>
              <a:t>Height of a Heap</a:t>
            </a:r>
          </a:p>
        </p:txBody>
      </p:sp>
      <p:sp>
        <p:nvSpPr>
          <p:cNvPr id="2054" name="Rectangle 3" descr="Rectangle: Click to edit Master text styles&#10;Second level&#10;Third level&#10;Fourth level&#10;Fifth level"/>
          <p:cNvSpPr>
            <a:spLocks noGrp="1" noChangeArrowheads="1"/>
          </p:cNvSpPr>
          <p:nvPr>
            <p:ph type="body" idx="1"/>
          </p:nvPr>
        </p:nvSpPr>
        <p:spPr>
          <a:xfrm>
            <a:off x="381000" y="1295400"/>
            <a:ext cx="8153400" cy="2057400"/>
          </a:xfrm>
        </p:spPr>
        <p:txBody>
          <a:bodyPr>
            <a:noAutofit/>
          </a:bodyPr>
          <a:lstStyle/>
          <a:p>
            <a:pPr eaLnBrk="1" hangingPunct="1"/>
            <a:r>
              <a:rPr lang="en-US" sz="2000" dirty="0" smtClean="0">
                <a:solidFill>
                  <a:schemeClr val="tx2"/>
                </a:solidFill>
              </a:rPr>
              <a:t>Theorem:</a:t>
            </a:r>
            <a:r>
              <a:rPr lang="en-US" sz="2000" dirty="0" smtClean="0"/>
              <a:t> A heap storing </a:t>
            </a:r>
            <a:r>
              <a:rPr lang="en-US" sz="2000" b="1" i="1" dirty="0" smtClean="0"/>
              <a:t>n</a:t>
            </a:r>
            <a:r>
              <a:rPr lang="en-US" sz="2000" dirty="0" smtClean="0"/>
              <a:t> keys has height </a:t>
            </a:r>
            <a:r>
              <a:rPr lang="en-US" sz="2000" b="1" i="1" dirty="0" smtClean="0"/>
              <a:t>O</a:t>
            </a:r>
            <a:r>
              <a:rPr lang="en-US" sz="2000" dirty="0" smtClean="0"/>
              <a:t>(log </a:t>
            </a:r>
            <a:r>
              <a:rPr lang="en-US" sz="2000" b="1" i="1" dirty="0" smtClean="0"/>
              <a:t>n</a:t>
            </a:r>
            <a:r>
              <a:rPr lang="en-US" sz="2000" dirty="0" smtClean="0"/>
              <a:t>)</a:t>
            </a:r>
          </a:p>
          <a:p>
            <a:pPr eaLnBrk="1" hangingPunct="1">
              <a:buFont typeface="Wingdings" pitchFamily="2" charset="2"/>
              <a:buNone/>
            </a:pPr>
            <a:r>
              <a:rPr lang="en-US" sz="2000" dirty="0" smtClean="0"/>
              <a:t>	Proof: (we apply the complete binary tree property)</a:t>
            </a:r>
          </a:p>
          <a:p>
            <a:pPr lvl="1" eaLnBrk="1" hangingPunct="1"/>
            <a:r>
              <a:rPr lang="en-US" sz="2000" dirty="0" smtClean="0"/>
              <a:t>Let </a:t>
            </a:r>
            <a:r>
              <a:rPr lang="en-US" sz="2000" b="1" i="1" dirty="0" smtClean="0"/>
              <a:t>h</a:t>
            </a:r>
            <a:r>
              <a:rPr lang="en-US" sz="2000" dirty="0" smtClean="0"/>
              <a:t> be the height of a heap storing </a:t>
            </a:r>
            <a:r>
              <a:rPr lang="en-US" sz="2000" b="1" i="1" dirty="0" smtClean="0"/>
              <a:t>n </a:t>
            </a:r>
            <a:r>
              <a:rPr lang="en-US" sz="2000" dirty="0" smtClean="0"/>
              <a:t>keys</a:t>
            </a:r>
          </a:p>
          <a:p>
            <a:pPr lvl="1" eaLnBrk="1" hangingPunct="1"/>
            <a:r>
              <a:rPr lang="en-US" sz="2000" dirty="0" smtClean="0"/>
              <a:t>Since there are 2</a:t>
            </a:r>
            <a:r>
              <a:rPr lang="en-US" sz="2000" b="1" i="1" baseline="30000" dirty="0" smtClean="0"/>
              <a:t>i</a:t>
            </a:r>
            <a:r>
              <a:rPr lang="en-US" sz="2000" dirty="0" smtClean="0"/>
              <a:t> keys at depth </a:t>
            </a:r>
            <a:r>
              <a:rPr lang="en-US" sz="2000" b="1" i="1" dirty="0" err="1" smtClean="0"/>
              <a:t>i</a:t>
            </a:r>
            <a:r>
              <a:rPr lang="en-US" sz="2000" dirty="0" smtClean="0"/>
              <a:t> </a:t>
            </a:r>
            <a:r>
              <a:rPr lang="en-US" sz="2000" dirty="0" smtClean="0">
                <a:sym typeface="Symbol" pitchFamily="18" charset="2"/>
              </a:rPr>
              <a:t>=</a:t>
            </a:r>
            <a:r>
              <a:rPr lang="en-US" sz="2000" dirty="0" smtClean="0"/>
              <a:t> 0, … , </a:t>
            </a:r>
            <a:r>
              <a:rPr lang="en-US" sz="2000" b="1" i="1" dirty="0" smtClean="0"/>
              <a:t>h </a:t>
            </a:r>
            <a:r>
              <a:rPr lang="en-US" sz="2000" dirty="0" smtClean="0">
                <a:sym typeface="Symbol" pitchFamily="18" charset="2"/>
              </a:rPr>
              <a:t>- </a:t>
            </a:r>
            <a:r>
              <a:rPr lang="en-US" sz="2000" dirty="0" smtClean="0"/>
              <a:t>1 and at least one key at depth </a:t>
            </a:r>
            <a:r>
              <a:rPr lang="en-US" sz="2000" b="1" i="1" dirty="0" smtClean="0"/>
              <a:t>h</a:t>
            </a:r>
            <a:r>
              <a:rPr lang="en-US" sz="2000" dirty="0" smtClean="0"/>
              <a:t>, we have </a:t>
            </a:r>
            <a:r>
              <a:rPr lang="en-US" sz="2000" b="1" i="1" dirty="0" smtClean="0"/>
              <a:t>n</a:t>
            </a:r>
            <a:r>
              <a:rPr lang="en-US" sz="2000" dirty="0" smtClean="0"/>
              <a:t> </a:t>
            </a:r>
            <a:r>
              <a:rPr lang="en-US" sz="2000" dirty="0" smtClean="0">
                <a:sym typeface="Symbol" pitchFamily="18" charset="2"/>
              </a:rPr>
              <a:t></a:t>
            </a:r>
            <a:r>
              <a:rPr lang="en-US" sz="2000" dirty="0" smtClean="0"/>
              <a:t> 1 </a:t>
            </a:r>
            <a:r>
              <a:rPr lang="en-US" sz="2000" dirty="0" smtClean="0">
                <a:sym typeface="Symbol" pitchFamily="18" charset="2"/>
              </a:rPr>
              <a:t>+ </a:t>
            </a:r>
            <a:r>
              <a:rPr lang="en-US" sz="2000" dirty="0" smtClean="0"/>
              <a:t>2 </a:t>
            </a:r>
            <a:r>
              <a:rPr lang="en-US" sz="2000" dirty="0" smtClean="0">
                <a:sym typeface="Symbol" pitchFamily="18" charset="2"/>
              </a:rPr>
              <a:t>+</a:t>
            </a:r>
            <a:r>
              <a:rPr lang="en-US" sz="2000" dirty="0" smtClean="0"/>
              <a:t> 4 </a:t>
            </a:r>
            <a:r>
              <a:rPr lang="en-US" sz="2000" dirty="0" smtClean="0">
                <a:sym typeface="Symbol" pitchFamily="18" charset="2"/>
              </a:rPr>
              <a:t>+</a:t>
            </a:r>
            <a:r>
              <a:rPr lang="en-US" sz="2000" dirty="0" smtClean="0"/>
              <a:t> … </a:t>
            </a:r>
            <a:r>
              <a:rPr lang="en-US" sz="2000" dirty="0" smtClean="0">
                <a:sym typeface="Symbol" pitchFamily="18" charset="2"/>
              </a:rPr>
              <a:t>+</a:t>
            </a:r>
            <a:r>
              <a:rPr lang="en-US" sz="2000" dirty="0" smtClean="0"/>
              <a:t> 2</a:t>
            </a:r>
            <a:r>
              <a:rPr lang="en-US" sz="2000" b="1" i="1" baseline="30000" dirty="0" smtClean="0"/>
              <a:t>h</a:t>
            </a:r>
            <a:r>
              <a:rPr lang="en-US" sz="2000" baseline="30000" dirty="0" smtClean="0"/>
              <a:t>-1 </a:t>
            </a:r>
            <a:r>
              <a:rPr lang="en-US" sz="2000" dirty="0" smtClean="0">
                <a:sym typeface="Symbol" pitchFamily="18" charset="2"/>
              </a:rPr>
              <a:t> + </a:t>
            </a:r>
            <a:r>
              <a:rPr lang="en-US" sz="2000" dirty="0" smtClean="0"/>
              <a:t>1</a:t>
            </a:r>
            <a:r>
              <a:rPr lang="en-US" sz="2000" b="1" i="1" baseline="30000" dirty="0" smtClean="0"/>
              <a:t> </a:t>
            </a:r>
          </a:p>
          <a:p>
            <a:pPr lvl="1" eaLnBrk="1" hangingPunct="1"/>
            <a:r>
              <a:rPr lang="en-US" sz="2000" dirty="0" smtClean="0"/>
              <a:t>Thus, </a:t>
            </a:r>
            <a:r>
              <a:rPr lang="en-US" sz="2000" b="1" i="1" dirty="0" smtClean="0"/>
              <a:t>n</a:t>
            </a:r>
            <a:r>
              <a:rPr lang="en-US" sz="2000" dirty="0" smtClean="0"/>
              <a:t> </a:t>
            </a:r>
            <a:r>
              <a:rPr lang="en-US" sz="2000" dirty="0" smtClean="0">
                <a:sym typeface="Symbol" pitchFamily="18" charset="2"/>
              </a:rPr>
              <a:t></a:t>
            </a:r>
            <a:r>
              <a:rPr lang="en-US" sz="2000" dirty="0" smtClean="0"/>
              <a:t> 2</a:t>
            </a:r>
            <a:r>
              <a:rPr lang="en-US" sz="2000" b="1" i="1" baseline="30000" dirty="0" smtClean="0"/>
              <a:t>h</a:t>
            </a:r>
            <a:r>
              <a:rPr lang="en-US" sz="2000" baseline="30000" dirty="0" smtClean="0"/>
              <a:t> </a:t>
            </a:r>
            <a:r>
              <a:rPr lang="en-US" sz="2000" dirty="0" smtClean="0"/>
              <a:t>, i.e., </a:t>
            </a:r>
            <a:r>
              <a:rPr lang="en-US" sz="2000" b="1" i="1" dirty="0" smtClean="0"/>
              <a:t>h</a:t>
            </a:r>
            <a:r>
              <a:rPr lang="en-US" sz="2000" dirty="0" smtClean="0"/>
              <a:t> </a:t>
            </a:r>
            <a:r>
              <a:rPr lang="en-US" sz="2000" dirty="0" smtClean="0">
                <a:sym typeface="Symbol" pitchFamily="18" charset="2"/>
              </a:rPr>
              <a:t></a:t>
            </a:r>
            <a:r>
              <a:rPr lang="en-US" sz="2000" dirty="0" smtClean="0"/>
              <a:t> log </a:t>
            </a:r>
            <a:r>
              <a:rPr lang="en-US" sz="2000" b="1" i="1" dirty="0" smtClean="0"/>
              <a:t>n</a:t>
            </a:r>
            <a:endParaRPr lang="en-US" sz="2000" dirty="0" smtClean="0"/>
          </a:p>
        </p:txBody>
      </p:sp>
      <p:sp>
        <p:nvSpPr>
          <p:cNvPr id="2055" name="Line 71"/>
          <p:cNvSpPr>
            <a:spLocks noChangeShapeType="1"/>
          </p:cNvSpPr>
          <p:nvPr/>
        </p:nvSpPr>
        <p:spPr bwMode="auto">
          <a:xfrm flipH="1">
            <a:off x="2393950" y="5711825"/>
            <a:ext cx="5873750" cy="0"/>
          </a:xfrm>
          <a:prstGeom prst="line">
            <a:avLst/>
          </a:prstGeom>
          <a:noFill/>
          <a:ln w="12700">
            <a:solidFill>
              <a:schemeClr val="tx1"/>
            </a:solidFill>
            <a:prstDash val="lgDash"/>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2056" name="Line 72"/>
          <p:cNvSpPr>
            <a:spLocks noChangeShapeType="1"/>
          </p:cNvSpPr>
          <p:nvPr/>
        </p:nvSpPr>
        <p:spPr bwMode="auto">
          <a:xfrm flipH="1">
            <a:off x="2393950" y="5256213"/>
            <a:ext cx="5873750" cy="0"/>
          </a:xfrm>
          <a:prstGeom prst="line">
            <a:avLst/>
          </a:prstGeom>
          <a:noFill/>
          <a:ln w="12700">
            <a:solidFill>
              <a:schemeClr val="tx1"/>
            </a:solidFill>
            <a:prstDash val="lgDash"/>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2057" name="Line 73"/>
          <p:cNvSpPr>
            <a:spLocks noChangeShapeType="1"/>
          </p:cNvSpPr>
          <p:nvPr/>
        </p:nvSpPr>
        <p:spPr bwMode="auto">
          <a:xfrm flipH="1">
            <a:off x="2393950" y="4799013"/>
            <a:ext cx="5873750" cy="0"/>
          </a:xfrm>
          <a:prstGeom prst="line">
            <a:avLst/>
          </a:prstGeom>
          <a:noFill/>
          <a:ln w="12700">
            <a:solidFill>
              <a:schemeClr val="tx1"/>
            </a:solidFill>
            <a:prstDash val="lgDash"/>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2058" name="Line 74"/>
          <p:cNvSpPr>
            <a:spLocks noChangeShapeType="1"/>
          </p:cNvSpPr>
          <p:nvPr/>
        </p:nvSpPr>
        <p:spPr bwMode="auto">
          <a:xfrm flipH="1">
            <a:off x="2393950" y="4343400"/>
            <a:ext cx="5873750" cy="0"/>
          </a:xfrm>
          <a:prstGeom prst="line">
            <a:avLst/>
          </a:prstGeom>
          <a:noFill/>
          <a:ln w="12700">
            <a:solidFill>
              <a:schemeClr val="tx1"/>
            </a:solidFill>
            <a:prstDash val="lgDash"/>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2059" name="Oval 4"/>
          <p:cNvSpPr>
            <a:spLocks noChangeArrowheads="1"/>
          </p:cNvSpPr>
          <p:nvPr/>
        </p:nvSpPr>
        <p:spPr bwMode="auto">
          <a:xfrm>
            <a:off x="5643563" y="4140200"/>
            <a:ext cx="338137" cy="338138"/>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grpSp>
        <p:nvGrpSpPr>
          <p:cNvPr id="2060" name="Group 66"/>
          <p:cNvGrpSpPr>
            <a:grpSpLocks/>
          </p:cNvGrpSpPr>
          <p:nvPr/>
        </p:nvGrpSpPr>
        <p:grpSpPr bwMode="auto">
          <a:xfrm>
            <a:off x="4467225" y="4613275"/>
            <a:ext cx="2743200" cy="338138"/>
            <a:chOff x="2139" y="2808"/>
            <a:chExt cx="1950" cy="240"/>
          </a:xfrm>
        </p:grpSpPr>
        <p:sp>
          <p:nvSpPr>
            <p:cNvPr id="2085" name="Oval 5"/>
            <p:cNvSpPr>
              <a:spLocks noChangeArrowheads="1"/>
            </p:cNvSpPr>
            <p:nvPr/>
          </p:nvSpPr>
          <p:spPr bwMode="auto">
            <a:xfrm>
              <a:off x="3849" y="2808"/>
              <a:ext cx="240" cy="24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sp>
          <p:nvSpPr>
            <p:cNvPr id="2086" name="Oval 6"/>
            <p:cNvSpPr>
              <a:spLocks noChangeArrowheads="1"/>
            </p:cNvSpPr>
            <p:nvPr/>
          </p:nvSpPr>
          <p:spPr bwMode="auto">
            <a:xfrm>
              <a:off x="2139" y="2808"/>
              <a:ext cx="240" cy="24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grpSp>
      <p:cxnSp>
        <p:nvCxnSpPr>
          <p:cNvPr id="2061" name="AutoShape 12"/>
          <p:cNvCxnSpPr>
            <a:cxnSpLocks noChangeShapeType="1"/>
            <a:stCxn id="2059" idx="3"/>
            <a:endCxn id="2086" idx="7"/>
          </p:cNvCxnSpPr>
          <p:nvPr/>
        </p:nvCxnSpPr>
        <p:spPr bwMode="auto">
          <a:xfrm flipH="1">
            <a:off x="4756150" y="4438650"/>
            <a:ext cx="936625" cy="214313"/>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2062" name="AutoShape 13"/>
          <p:cNvCxnSpPr>
            <a:cxnSpLocks noChangeShapeType="1"/>
            <a:stCxn id="2085" idx="1"/>
            <a:endCxn id="2059" idx="5"/>
          </p:cNvCxnSpPr>
          <p:nvPr/>
        </p:nvCxnSpPr>
        <p:spPr bwMode="auto">
          <a:xfrm flipH="1" flipV="1">
            <a:off x="5932488" y="4438650"/>
            <a:ext cx="989012" cy="214313"/>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2063" name="AutoShape 14"/>
          <p:cNvCxnSpPr>
            <a:cxnSpLocks noChangeShapeType="1"/>
            <a:stCxn id="2084" idx="1"/>
            <a:endCxn id="2085" idx="5"/>
          </p:cNvCxnSpPr>
          <p:nvPr/>
        </p:nvCxnSpPr>
        <p:spPr bwMode="auto">
          <a:xfrm flipH="1" flipV="1">
            <a:off x="7161213" y="4911725"/>
            <a:ext cx="360362" cy="214313"/>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2064" name="AutoShape 15"/>
          <p:cNvCxnSpPr>
            <a:cxnSpLocks noChangeShapeType="1"/>
            <a:stCxn id="2083" idx="7"/>
            <a:endCxn id="2085" idx="3"/>
          </p:cNvCxnSpPr>
          <p:nvPr/>
        </p:nvCxnSpPr>
        <p:spPr bwMode="auto">
          <a:xfrm flipV="1">
            <a:off x="6559550" y="4911725"/>
            <a:ext cx="361950" cy="214313"/>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2065" name="AutoShape 18"/>
          <p:cNvCxnSpPr>
            <a:cxnSpLocks noChangeShapeType="1"/>
            <a:stCxn id="2082" idx="7"/>
            <a:endCxn id="2086" idx="3"/>
          </p:cNvCxnSpPr>
          <p:nvPr/>
        </p:nvCxnSpPr>
        <p:spPr bwMode="auto">
          <a:xfrm flipV="1">
            <a:off x="4154488" y="4911725"/>
            <a:ext cx="361950" cy="214313"/>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2066" name="AutoShape 19"/>
          <p:cNvCxnSpPr>
            <a:cxnSpLocks noChangeShapeType="1"/>
            <a:stCxn id="2081" idx="1"/>
            <a:endCxn id="2086" idx="5"/>
          </p:cNvCxnSpPr>
          <p:nvPr/>
        </p:nvCxnSpPr>
        <p:spPr bwMode="auto">
          <a:xfrm flipH="1" flipV="1">
            <a:off x="4756150" y="4911725"/>
            <a:ext cx="360363" cy="214313"/>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2067" name="AutoShape 24"/>
          <p:cNvCxnSpPr>
            <a:cxnSpLocks noChangeShapeType="1"/>
            <a:stCxn id="2069" idx="7"/>
            <a:endCxn id="2082" idx="3"/>
          </p:cNvCxnSpPr>
          <p:nvPr/>
        </p:nvCxnSpPr>
        <p:spPr bwMode="auto">
          <a:xfrm flipV="1">
            <a:off x="3552825" y="5384800"/>
            <a:ext cx="361950" cy="214313"/>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grpSp>
        <p:nvGrpSpPr>
          <p:cNvPr id="2068" name="Group 67"/>
          <p:cNvGrpSpPr>
            <a:grpSpLocks/>
          </p:cNvGrpSpPr>
          <p:nvPr/>
        </p:nvGrpSpPr>
        <p:grpSpPr bwMode="auto">
          <a:xfrm>
            <a:off x="3865563" y="5086350"/>
            <a:ext cx="3944937" cy="338138"/>
            <a:chOff x="1711" y="3144"/>
            <a:chExt cx="2805" cy="240"/>
          </a:xfrm>
        </p:grpSpPr>
        <p:sp>
          <p:nvSpPr>
            <p:cNvPr id="2081" name="Oval 7"/>
            <p:cNvSpPr>
              <a:spLocks noChangeArrowheads="1"/>
            </p:cNvSpPr>
            <p:nvPr/>
          </p:nvSpPr>
          <p:spPr bwMode="auto">
            <a:xfrm>
              <a:off x="2566" y="3144"/>
              <a:ext cx="240" cy="24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sp>
          <p:nvSpPr>
            <p:cNvPr id="2082" name="Oval 20"/>
            <p:cNvSpPr>
              <a:spLocks noChangeArrowheads="1"/>
            </p:cNvSpPr>
            <p:nvPr/>
          </p:nvSpPr>
          <p:spPr bwMode="auto">
            <a:xfrm>
              <a:off x="1711" y="3144"/>
              <a:ext cx="240" cy="24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sp>
          <p:nvSpPr>
            <p:cNvPr id="2083" name="Oval 27"/>
            <p:cNvSpPr>
              <a:spLocks noChangeArrowheads="1"/>
            </p:cNvSpPr>
            <p:nvPr/>
          </p:nvSpPr>
          <p:spPr bwMode="auto">
            <a:xfrm>
              <a:off x="3421" y="3144"/>
              <a:ext cx="240" cy="24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sp>
          <p:nvSpPr>
            <p:cNvPr id="2084" name="Oval 32"/>
            <p:cNvSpPr>
              <a:spLocks noChangeArrowheads="1"/>
            </p:cNvSpPr>
            <p:nvPr/>
          </p:nvSpPr>
          <p:spPr bwMode="auto">
            <a:xfrm>
              <a:off x="4276" y="3144"/>
              <a:ext cx="240" cy="24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grpSp>
      <p:sp>
        <p:nvSpPr>
          <p:cNvPr id="2069" name="Oval 60"/>
          <p:cNvSpPr>
            <a:spLocks noChangeArrowheads="1"/>
          </p:cNvSpPr>
          <p:nvPr/>
        </p:nvSpPr>
        <p:spPr bwMode="auto">
          <a:xfrm>
            <a:off x="3263900" y="5559425"/>
            <a:ext cx="338138" cy="33655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sp>
        <p:nvSpPr>
          <p:cNvPr id="2070" name="Text Box 77"/>
          <p:cNvSpPr txBox="1">
            <a:spLocks noChangeArrowheads="1"/>
          </p:cNvSpPr>
          <p:nvPr/>
        </p:nvSpPr>
        <p:spPr bwMode="auto">
          <a:xfrm>
            <a:off x="2027238" y="4157663"/>
            <a:ext cx="298450" cy="366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1800">
                <a:latin typeface="Times New Roman" pitchFamily="18" charset="0"/>
              </a:rPr>
              <a:t>1</a:t>
            </a:r>
          </a:p>
        </p:txBody>
      </p:sp>
      <p:sp>
        <p:nvSpPr>
          <p:cNvPr id="2071" name="Text Box 78"/>
          <p:cNvSpPr txBox="1">
            <a:spLocks noChangeArrowheads="1"/>
          </p:cNvSpPr>
          <p:nvPr/>
        </p:nvSpPr>
        <p:spPr bwMode="auto">
          <a:xfrm>
            <a:off x="2027238" y="4618038"/>
            <a:ext cx="298450" cy="366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1800">
                <a:latin typeface="Times New Roman" pitchFamily="18" charset="0"/>
              </a:rPr>
              <a:t>2</a:t>
            </a:r>
          </a:p>
        </p:txBody>
      </p:sp>
      <p:sp>
        <p:nvSpPr>
          <p:cNvPr id="2072" name="Text Box 79"/>
          <p:cNvSpPr txBox="1">
            <a:spLocks noChangeArrowheads="1"/>
          </p:cNvSpPr>
          <p:nvPr/>
        </p:nvSpPr>
        <p:spPr bwMode="auto">
          <a:xfrm>
            <a:off x="1905000" y="5078413"/>
            <a:ext cx="542925" cy="366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1800">
                <a:latin typeface="Times New Roman" pitchFamily="18" charset="0"/>
              </a:rPr>
              <a:t>2</a:t>
            </a:r>
            <a:r>
              <a:rPr lang="en-US" sz="1800" b="1" i="1" baseline="30000">
                <a:latin typeface="Times New Roman" pitchFamily="18" charset="0"/>
              </a:rPr>
              <a:t>h</a:t>
            </a:r>
            <a:r>
              <a:rPr lang="en-US" sz="1800" baseline="30000">
                <a:latin typeface="Symbol" pitchFamily="18" charset="2"/>
              </a:rPr>
              <a:t>-</a:t>
            </a:r>
            <a:r>
              <a:rPr lang="en-US" sz="1800" baseline="30000">
                <a:latin typeface="Times New Roman" pitchFamily="18" charset="0"/>
              </a:rPr>
              <a:t>1</a:t>
            </a:r>
          </a:p>
        </p:txBody>
      </p:sp>
      <p:sp>
        <p:nvSpPr>
          <p:cNvPr id="2073" name="Text Box 80"/>
          <p:cNvSpPr txBox="1">
            <a:spLocks noChangeArrowheads="1"/>
          </p:cNvSpPr>
          <p:nvPr/>
        </p:nvSpPr>
        <p:spPr bwMode="auto">
          <a:xfrm>
            <a:off x="2027238" y="5538788"/>
            <a:ext cx="298450" cy="366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1800">
                <a:latin typeface="Times New Roman" pitchFamily="18" charset="0"/>
              </a:rPr>
              <a:t>1</a:t>
            </a:r>
          </a:p>
        </p:txBody>
      </p:sp>
      <p:sp>
        <p:nvSpPr>
          <p:cNvPr id="2074" name="Text Box 84"/>
          <p:cNvSpPr txBox="1">
            <a:spLocks noChangeArrowheads="1"/>
          </p:cNvSpPr>
          <p:nvPr/>
        </p:nvSpPr>
        <p:spPr bwMode="auto">
          <a:xfrm>
            <a:off x="1860550" y="3810000"/>
            <a:ext cx="6350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1800"/>
              <a:t>keys</a:t>
            </a:r>
          </a:p>
        </p:txBody>
      </p:sp>
      <p:sp>
        <p:nvSpPr>
          <p:cNvPr id="2075" name="Text Box 87"/>
          <p:cNvSpPr txBox="1">
            <a:spLocks noChangeArrowheads="1"/>
          </p:cNvSpPr>
          <p:nvPr/>
        </p:nvSpPr>
        <p:spPr bwMode="auto">
          <a:xfrm>
            <a:off x="1298575" y="4157663"/>
            <a:ext cx="298450" cy="366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1800">
                <a:latin typeface="Times New Roman" pitchFamily="18" charset="0"/>
              </a:rPr>
              <a:t>0</a:t>
            </a:r>
          </a:p>
        </p:txBody>
      </p:sp>
      <p:sp>
        <p:nvSpPr>
          <p:cNvPr id="2076" name="Text Box 88"/>
          <p:cNvSpPr txBox="1">
            <a:spLocks noChangeArrowheads="1"/>
          </p:cNvSpPr>
          <p:nvPr/>
        </p:nvSpPr>
        <p:spPr bwMode="auto">
          <a:xfrm>
            <a:off x="1298575" y="4618038"/>
            <a:ext cx="298450" cy="366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1800">
                <a:latin typeface="Times New Roman" pitchFamily="18" charset="0"/>
              </a:rPr>
              <a:t>1</a:t>
            </a:r>
          </a:p>
        </p:txBody>
      </p:sp>
      <p:sp>
        <p:nvSpPr>
          <p:cNvPr id="2077" name="Text Box 89"/>
          <p:cNvSpPr txBox="1">
            <a:spLocks noChangeArrowheads="1"/>
          </p:cNvSpPr>
          <p:nvPr/>
        </p:nvSpPr>
        <p:spPr bwMode="auto">
          <a:xfrm>
            <a:off x="1173163" y="5073650"/>
            <a:ext cx="550862"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1800" b="1" i="1">
                <a:latin typeface="Times New Roman" pitchFamily="18" charset="0"/>
              </a:rPr>
              <a:t>h</a:t>
            </a:r>
            <a:r>
              <a:rPr lang="en-US" sz="1800">
                <a:latin typeface="Symbol" pitchFamily="18" charset="2"/>
              </a:rPr>
              <a:t>-</a:t>
            </a:r>
            <a:r>
              <a:rPr lang="en-US" sz="1800">
                <a:latin typeface="Times New Roman" pitchFamily="18" charset="0"/>
              </a:rPr>
              <a:t>1</a:t>
            </a:r>
          </a:p>
        </p:txBody>
      </p:sp>
      <p:sp>
        <p:nvSpPr>
          <p:cNvPr id="2078" name="Text Box 90"/>
          <p:cNvSpPr txBox="1">
            <a:spLocks noChangeArrowheads="1"/>
          </p:cNvSpPr>
          <p:nvPr/>
        </p:nvSpPr>
        <p:spPr bwMode="auto">
          <a:xfrm>
            <a:off x="1292225" y="5538788"/>
            <a:ext cx="311150" cy="3667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1800" b="1" i="1">
                <a:latin typeface="Times New Roman" pitchFamily="18" charset="0"/>
              </a:rPr>
              <a:t>h</a:t>
            </a:r>
            <a:endParaRPr lang="en-US" sz="1800">
              <a:latin typeface="Times New Roman" pitchFamily="18" charset="0"/>
            </a:endParaRPr>
          </a:p>
        </p:txBody>
      </p:sp>
      <p:sp>
        <p:nvSpPr>
          <p:cNvPr id="2079" name="Text Box 91"/>
          <p:cNvSpPr txBox="1">
            <a:spLocks noChangeArrowheads="1"/>
          </p:cNvSpPr>
          <p:nvPr/>
        </p:nvSpPr>
        <p:spPr bwMode="auto">
          <a:xfrm>
            <a:off x="1066800" y="3810000"/>
            <a:ext cx="7620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1800"/>
              <a:t>depth</a:t>
            </a:r>
          </a:p>
        </p:txBody>
      </p:sp>
      <p:sp>
        <p:nvSpPr>
          <p:cNvPr id="2" name="Footer Placeholder 1"/>
          <p:cNvSpPr>
            <a:spLocks noGrp="1"/>
          </p:cNvSpPr>
          <p:nvPr>
            <p:ph type="ftr" sz="quarter" idx="11"/>
          </p:nvPr>
        </p:nvSpPr>
        <p:spPr/>
        <p:txBody>
          <a:bodyPr/>
          <a:lstStyle/>
          <a:p>
            <a:pPr algn="l"/>
            <a:r>
              <a:rPr lang="en-US" smtClean="0">
                <a:solidFill>
                  <a:srgbClr val="993300"/>
                </a:solidFill>
              </a:rPr>
              <a:t>CPSC 3200 </a:t>
            </a:r>
          </a:p>
          <a:p>
            <a:pPr algn="l"/>
            <a:r>
              <a:rPr lang="en-US" smtClean="0">
                <a:solidFill>
                  <a:srgbClr val="993300"/>
                </a:solidFill>
              </a:rPr>
              <a:t>University of Tennessee at Chattanooga – Summer 2013</a:t>
            </a:r>
          </a:p>
          <a:p>
            <a:endParaRPr lang="en-US" dirty="0" smtClean="0"/>
          </a:p>
        </p:txBody>
      </p:sp>
      <p:sp>
        <p:nvSpPr>
          <p:cNvPr id="3" name="Slide Number Placeholder 2"/>
          <p:cNvSpPr>
            <a:spLocks noGrp="1"/>
          </p:cNvSpPr>
          <p:nvPr>
            <p:ph type="sldNum" sz="quarter" idx="12"/>
          </p:nvPr>
        </p:nvSpPr>
        <p:spPr/>
        <p:txBody>
          <a:bodyPr/>
          <a:lstStyle/>
          <a:p>
            <a:fld id="{B81203D6-0DDA-4AA7-8C29-C8F6DF4F2EC9}" type="slidenum">
              <a:rPr lang="en-US" smtClean="0"/>
              <a:t>13</a:t>
            </a:fld>
            <a:endParaRPr lang="en-US"/>
          </a:p>
        </p:txBody>
      </p:sp>
      <p:sp>
        <p:nvSpPr>
          <p:cNvPr id="41" name="Date Placeholder 17"/>
          <p:cNvSpPr txBox="1">
            <a:spLocks/>
          </p:cNvSpPr>
          <p:nvPr/>
        </p:nvSpPr>
        <p:spPr>
          <a:xfrm>
            <a:off x="6553200" y="6340475"/>
            <a:ext cx="2133600" cy="365125"/>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lstStyle>
            <a:defPPr>
              <a:defRPr lang="en-US"/>
            </a:defPPr>
            <a:lvl1pPr marL="0" algn="l" defTabSz="914400" rtl="0" eaLnBrk="0" latinLnBrk="0" hangingPunct="0">
              <a:defRPr sz="2400" kern="1200">
                <a:solidFill>
                  <a:schemeClr val="tx1"/>
                </a:solidFill>
                <a:latin typeface="Tahoma" pitchFamily="34" charset="0"/>
                <a:ea typeface="+mn-ea"/>
                <a:cs typeface="+mn-cs"/>
              </a:defRPr>
            </a:lvl1pPr>
            <a:lvl2pPr marL="742950" indent="-285750" algn="l" defTabSz="914400" rtl="0" eaLnBrk="0" latinLnBrk="0" hangingPunct="0">
              <a:defRPr sz="2400" kern="1200">
                <a:solidFill>
                  <a:schemeClr val="tx1"/>
                </a:solidFill>
                <a:latin typeface="Tahoma" pitchFamily="34" charset="0"/>
                <a:ea typeface="+mn-ea"/>
                <a:cs typeface="+mn-cs"/>
              </a:defRPr>
            </a:lvl2pPr>
            <a:lvl3pPr marL="1143000" indent="-228600" algn="l" defTabSz="914400" rtl="0" eaLnBrk="0" latinLnBrk="0" hangingPunct="0">
              <a:defRPr sz="2400" kern="1200">
                <a:solidFill>
                  <a:schemeClr val="tx1"/>
                </a:solidFill>
                <a:latin typeface="Tahoma" pitchFamily="34" charset="0"/>
                <a:ea typeface="+mn-ea"/>
                <a:cs typeface="+mn-cs"/>
              </a:defRPr>
            </a:lvl3pPr>
            <a:lvl4pPr marL="1600200" indent="-228600" algn="l" defTabSz="914400" rtl="0" eaLnBrk="0" latinLnBrk="0" hangingPunct="0">
              <a:defRPr sz="2400" kern="1200">
                <a:solidFill>
                  <a:schemeClr val="tx1"/>
                </a:solidFill>
                <a:latin typeface="Tahoma" pitchFamily="34" charset="0"/>
                <a:ea typeface="+mn-ea"/>
                <a:cs typeface="+mn-cs"/>
              </a:defRPr>
            </a:lvl4pPr>
            <a:lvl5pPr marL="2057400" indent="-228600" algn="l" defTabSz="914400" rtl="0" eaLnBrk="0" latinLnBrk="0" hangingPunct="0">
              <a:defRPr sz="2400" kern="1200">
                <a:solidFill>
                  <a:schemeClr val="tx1"/>
                </a:solidFill>
                <a:latin typeface="Tahoma" pitchFamily="34" charset="0"/>
                <a:ea typeface="+mn-ea"/>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9pPr>
          </a:lstStyle>
          <a:p>
            <a:pPr eaLnBrk="1" hangingPunct="1"/>
            <a:r>
              <a:rPr lang="en-US" sz="1000" kern="1200" dirty="0" smtClean="0">
                <a:solidFill>
                  <a:srgbClr val="993300"/>
                </a:solidFill>
                <a:latin typeface="+mn-lt"/>
                <a:ea typeface="+mn-ea"/>
                <a:cs typeface="+mn-cs"/>
              </a:rPr>
              <a:t>© 2010 Goodrich, </a:t>
            </a:r>
            <a:r>
              <a:rPr lang="en-US" sz="1000" kern="1200" dirty="0" err="1" smtClean="0">
                <a:solidFill>
                  <a:srgbClr val="993300"/>
                </a:solidFill>
                <a:latin typeface="+mn-lt"/>
                <a:ea typeface="+mn-ea"/>
                <a:cs typeface="+mn-cs"/>
              </a:rPr>
              <a:t>Tamassia</a:t>
            </a:r>
            <a:endParaRPr lang="en-US" sz="1000" kern="1200" dirty="0">
              <a:solidFill>
                <a:srgbClr val="993300"/>
              </a:solidFill>
              <a:latin typeface="+mn-lt"/>
              <a:ea typeface="+mn-ea"/>
              <a:cs typeface="+mn-cs"/>
            </a:endParaRPr>
          </a:p>
        </p:txBody>
      </p:sp>
    </p:spTree>
    <p:extLst>
      <p:ext uri="{BB962C8B-B14F-4D97-AF65-F5344CB8AC3E}">
        <p14:creationId xmlns:p14="http://schemas.microsoft.com/office/powerpoint/2010/main" val="4980229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2"/>
          <p:cNvSpPr>
            <a:spLocks noGrp="1" noChangeArrowheads="1"/>
          </p:cNvSpPr>
          <p:nvPr>
            <p:ph type="title"/>
          </p:nvPr>
        </p:nvSpPr>
        <p:spPr/>
        <p:txBody>
          <a:bodyPr>
            <a:normAutofit/>
          </a:bodyPr>
          <a:lstStyle/>
          <a:p>
            <a:pPr algn="l" eaLnBrk="1" hangingPunct="1"/>
            <a:r>
              <a:rPr lang="en-US" smtClean="0">
                <a:latin typeface="Arial" charset="0"/>
                <a:ea typeface="Arial" charset="0"/>
                <a:cs typeface="Arial" charset="0"/>
              </a:rPr>
              <a:t>Heaps and Priority Queues</a:t>
            </a:r>
          </a:p>
        </p:txBody>
      </p:sp>
      <p:sp>
        <p:nvSpPr>
          <p:cNvPr id="11269" name="Rectangle 3" descr="Rectangle: Click to edit Master text styles&#10;Second level&#10;Third level&#10;Fourth level&#10;Fifth level"/>
          <p:cNvSpPr>
            <a:spLocks noGrp="1" noChangeArrowheads="1"/>
          </p:cNvSpPr>
          <p:nvPr>
            <p:ph type="body" idx="1"/>
          </p:nvPr>
        </p:nvSpPr>
        <p:spPr>
          <a:xfrm>
            <a:off x="457200" y="1600200"/>
            <a:ext cx="8153400" cy="1676400"/>
          </a:xfrm>
        </p:spPr>
        <p:txBody>
          <a:bodyPr>
            <a:normAutofit fontScale="92500"/>
          </a:bodyPr>
          <a:lstStyle/>
          <a:p>
            <a:pPr eaLnBrk="1" hangingPunct="1"/>
            <a:r>
              <a:rPr lang="en-US" sz="2200" dirty="0" smtClean="0"/>
              <a:t>We can use a heap to implement a priority queue.</a:t>
            </a:r>
          </a:p>
          <a:p>
            <a:pPr eaLnBrk="1" hangingPunct="1"/>
            <a:r>
              <a:rPr lang="en-US" sz="2200" dirty="0" smtClean="0"/>
              <a:t>We store an entry -- (key, element) item - at each internal node.</a:t>
            </a:r>
          </a:p>
          <a:p>
            <a:pPr eaLnBrk="1" hangingPunct="1"/>
            <a:r>
              <a:rPr lang="en-US" sz="2200" dirty="0" smtClean="0"/>
              <a:t>We keep track of the position of the last node.</a:t>
            </a:r>
          </a:p>
        </p:txBody>
      </p:sp>
      <p:sp>
        <p:nvSpPr>
          <p:cNvPr id="11270" name="Oval 4"/>
          <p:cNvSpPr>
            <a:spLocks noChangeArrowheads="1"/>
          </p:cNvSpPr>
          <p:nvPr/>
        </p:nvSpPr>
        <p:spPr bwMode="auto">
          <a:xfrm>
            <a:off x="4800600" y="3962400"/>
            <a:ext cx="381000" cy="38100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sp>
        <p:nvSpPr>
          <p:cNvPr id="11271" name="Oval 5"/>
          <p:cNvSpPr>
            <a:spLocks noChangeArrowheads="1"/>
          </p:cNvSpPr>
          <p:nvPr/>
        </p:nvSpPr>
        <p:spPr bwMode="auto">
          <a:xfrm>
            <a:off x="6330950" y="4572000"/>
            <a:ext cx="381000" cy="38100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sp>
        <p:nvSpPr>
          <p:cNvPr id="11272" name="Oval 6"/>
          <p:cNvSpPr>
            <a:spLocks noChangeArrowheads="1"/>
          </p:cNvSpPr>
          <p:nvPr/>
        </p:nvSpPr>
        <p:spPr bwMode="auto">
          <a:xfrm>
            <a:off x="3054350" y="4572000"/>
            <a:ext cx="381000" cy="38100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sp>
        <p:nvSpPr>
          <p:cNvPr id="11273" name="Oval 7"/>
          <p:cNvSpPr>
            <a:spLocks noChangeArrowheads="1"/>
          </p:cNvSpPr>
          <p:nvPr/>
        </p:nvSpPr>
        <p:spPr bwMode="auto">
          <a:xfrm>
            <a:off x="3756025" y="5181600"/>
            <a:ext cx="381000" cy="38100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cxnSp>
        <p:nvCxnSpPr>
          <p:cNvPr id="11274" name="AutoShape 12"/>
          <p:cNvCxnSpPr>
            <a:cxnSpLocks noChangeShapeType="1"/>
            <a:stCxn id="11270" idx="3"/>
            <a:endCxn id="11272" idx="7"/>
          </p:cNvCxnSpPr>
          <p:nvPr/>
        </p:nvCxnSpPr>
        <p:spPr bwMode="auto">
          <a:xfrm flipH="1">
            <a:off x="3379788" y="4297363"/>
            <a:ext cx="1476375" cy="3206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1275" name="AutoShape 13"/>
          <p:cNvCxnSpPr>
            <a:cxnSpLocks noChangeShapeType="1"/>
            <a:stCxn id="11271" idx="1"/>
            <a:endCxn id="11270" idx="5"/>
          </p:cNvCxnSpPr>
          <p:nvPr/>
        </p:nvCxnSpPr>
        <p:spPr bwMode="auto">
          <a:xfrm flipH="1" flipV="1">
            <a:off x="5126038" y="4297363"/>
            <a:ext cx="1260475" cy="3206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1276" name="AutoShape 18"/>
          <p:cNvCxnSpPr>
            <a:cxnSpLocks noChangeShapeType="1"/>
            <a:stCxn id="11278" idx="7"/>
            <a:endCxn id="11272" idx="3"/>
          </p:cNvCxnSpPr>
          <p:nvPr/>
        </p:nvCxnSpPr>
        <p:spPr bwMode="auto">
          <a:xfrm flipV="1">
            <a:off x="2679700" y="4906963"/>
            <a:ext cx="430213" cy="3206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1277" name="AutoShape 19"/>
          <p:cNvCxnSpPr>
            <a:cxnSpLocks noChangeShapeType="1"/>
            <a:stCxn id="11273" idx="1"/>
            <a:endCxn id="11272" idx="5"/>
          </p:cNvCxnSpPr>
          <p:nvPr/>
        </p:nvCxnSpPr>
        <p:spPr bwMode="auto">
          <a:xfrm flipH="1" flipV="1">
            <a:off x="3379788" y="4906963"/>
            <a:ext cx="431800" cy="3206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sp>
        <p:nvSpPr>
          <p:cNvPr id="11278" name="Oval 20"/>
          <p:cNvSpPr>
            <a:spLocks noChangeArrowheads="1"/>
          </p:cNvSpPr>
          <p:nvPr/>
        </p:nvSpPr>
        <p:spPr bwMode="auto">
          <a:xfrm>
            <a:off x="2354263" y="5181600"/>
            <a:ext cx="381000" cy="381000"/>
          </a:xfrm>
          <a:prstGeom prst="ellipse">
            <a:avLst/>
          </a:prstGeom>
          <a:solidFill>
            <a:schemeClr val="accent1"/>
          </a:solidFill>
          <a:ln w="19050">
            <a:solidFill>
              <a:schemeClr val="tx1"/>
            </a:solidFill>
            <a:round/>
            <a:headEnd/>
            <a:tailEnd/>
          </a:ln>
        </p:spPr>
        <p:txBody>
          <a:bodyPr wrap="none" lIns="0" tIns="0" rIns="0" anchor="ctr" anchorCtr="1"/>
          <a:lstStyle/>
          <a:p>
            <a:endParaRPr lang="en-US" sz="2000">
              <a:latin typeface="Times New Roman" pitchFamily="18" charset="0"/>
              <a:sym typeface="Symbol" pitchFamily="18" charset="2"/>
            </a:endParaRPr>
          </a:p>
        </p:txBody>
      </p:sp>
      <p:sp>
        <p:nvSpPr>
          <p:cNvPr id="112666" name="AutoShape 26"/>
          <p:cNvSpPr>
            <a:spLocks noChangeArrowheads="1"/>
          </p:cNvSpPr>
          <p:nvPr/>
        </p:nvSpPr>
        <p:spPr bwMode="auto">
          <a:xfrm>
            <a:off x="5457825" y="3505200"/>
            <a:ext cx="1057275" cy="417513"/>
          </a:xfrm>
          <a:prstGeom prst="roundRect">
            <a:avLst>
              <a:gd name="adj" fmla="val 16667"/>
            </a:avLst>
          </a:prstGeom>
          <a:solidFill>
            <a:schemeClr val="accent4">
              <a:lumMod val="20000"/>
              <a:lumOff val="80000"/>
            </a:schemeClr>
          </a:solidFill>
          <a:ln w="19050">
            <a:solidFill>
              <a:schemeClr val="tx1"/>
            </a:solidFill>
            <a:round/>
            <a:headEnd/>
            <a:tailEnd/>
          </a:ln>
          <a:effectLst/>
        </p:spPr>
        <p:txBody>
          <a:bodyPr wrap="none" anchor="ctr">
            <a:spAutoFit/>
          </a:bodyPr>
          <a:lstStyle/>
          <a:p>
            <a:pPr>
              <a:defRPr/>
            </a:pPr>
            <a:r>
              <a:rPr lang="en-US" sz="1800"/>
              <a:t>(2, Sue)</a:t>
            </a:r>
          </a:p>
        </p:txBody>
      </p:sp>
      <p:sp>
        <p:nvSpPr>
          <p:cNvPr id="112667" name="AutoShape 27"/>
          <p:cNvSpPr>
            <a:spLocks noChangeArrowheads="1"/>
          </p:cNvSpPr>
          <p:nvPr/>
        </p:nvSpPr>
        <p:spPr bwMode="auto">
          <a:xfrm>
            <a:off x="6997700" y="4114800"/>
            <a:ext cx="1176338" cy="417513"/>
          </a:xfrm>
          <a:prstGeom prst="roundRect">
            <a:avLst>
              <a:gd name="adj" fmla="val 16667"/>
            </a:avLst>
          </a:prstGeom>
          <a:solidFill>
            <a:schemeClr val="accent4">
              <a:lumMod val="20000"/>
              <a:lumOff val="80000"/>
            </a:schemeClr>
          </a:solidFill>
          <a:ln w="19050">
            <a:solidFill>
              <a:schemeClr val="tx1"/>
            </a:solidFill>
            <a:round/>
            <a:headEnd/>
            <a:tailEnd/>
          </a:ln>
          <a:effectLst/>
        </p:spPr>
        <p:txBody>
          <a:bodyPr wrap="none" anchor="ctr">
            <a:spAutoFit/>
          </a:bodyPr>
          <a:lstStyle/>
          <a:p>
            <a:pPr>
              <a:defRPr/>
            </a:pPr>
            <a:r>
              <a:rPr lang="en-US" sz="1800"/>
              <a:t>(6, Mark)</a:t>
            </a:r>
          </a:p>
        </p:txBody>
      </p:sp>
      <p:sp>
        <p:nvSpPr>
          <p:cNvPr id="112668" name="AutoShape 28"/>
          <p:cNvSpPr>
            <a:spLocks noChangeArrowheads="1"/>
          </p:cNvSpPr>
          <p:nvPr/>
        </p:nvSpPr>
        <p:spPr bwMode="auto">
          <a:xfrm>
            <a:off x="1749425" y="4114800"/>
            <a:ext cx="1004888" cy="417513"/>
          </a:xfrm>
          <a:prstGeom prst="roundRect">
            <a:avLst>
              <a:gd name="adj" fmla="val 16667"/>
            </a:avLst>
          </a:prstGeom>
          <a:solidFill>
            <a:schemeClr val="accent4">
              <a:lumMod val="20000"/>
              <a:lumOff val="80000"/>
            </a:schemeClr>
          </a:solidFill>
          <a:ln w="19050">
            <a:solidFill>
              <a:schemeClr val="tx1"/>
            </a:solidFill>
            <a:round/>
            <a:headEnd/>
            <a:tailEnd/>
          </a:ln>
          <a:effectLst/>
        </p:spPr>
        <p:txBody>
          <a:bodyPr wrap="none" anchor="ctr">
            <a:spAutoFit/>
          </a:bodyPr>
          <a:lstStyle/>
          <a:p>
            <a:pPr>
              <a:defRPr/>
            </a:pPr>
            <a:r>
              <a:rPr lang="en-US" sz="1800" dirty="0"/>
              <a:t>(5, Pat)</a:t>
            </a:r>
          </a:p>
        </p:txBody>
      </p:sp>
      <p:sp>
        <p:nvSpPr>
          <p:cNvPr id="112669" name="AutoShape 29"/>
          <p:cNvSpPr>
            <a:spLocks noChangeArrowheads="1"/>
          </p:cNvSpPr>
          <p:nvPr/>
        </p:nvSpPr>
        <p:spPr bwMode="auto">
          <a:xfrm>
            <a:off x="1012825" y="4724400"/>
            <a:ext cx="1044575" cy="417513"/>
          </a:xfrm>
          <a:prstGeom prst="roundRect">
            <a:avLst>
              <a:gd name="adj" fmla="val 16667"/>
            </a:avLst>
          </a:prstGeom>
          <a:solidFill>
            <a:schemeClr val="accent4">
              <a:lumMod val="20000"/>
              <a:lumOff val="80000"/>
            </a:schemeClr>
          </a:solidFill>
          <a:ln w="19050">
            <a:solidFill>
              <a:schemeClr val="tx1"/>
            </a:solidFill>
            <a:round/>
            <a:headEnd/>
            <a:tailEnd/>
          </a:ln>
          <a:effectLst/>
        </p:spPr>
        <p:txBody>
          <a:bodyPr wrap="none" anchor="ctr">
            <a:spAutoFit/>
          </a:bodyPr>
          <a:lstStyle/>
          <a:p>
            <a:pPr>
              <a:defRPr/>
            </a:pPr>
            <a:r>
              <a:rPr lang="en-US" sz="1800"/>
              <a:t>(9, Jeff)</a:t>
            </a:r>
          </a:p>
        </p:txBody>
      </p:sp>
      <p:sp>
        <p:nvSpPr>
          <p:cNvPr id="112670" name="AutoShape 30"/>
          <p:cNvSpPr>
            <a:spLocks noChangeArrowheads="1"/>
          </p:cNvSpPr>
          <p:nvPr/>
        </p:nvSpPr>
        <p:spPr bwMode="auto">
          <a:xfrm>
            <a:off x="4368800" y="4724400"/>
            <a:ext cx="1193800" cy="417513"/>
          </a:xfrm>
          <a:prstGeom prst="roundRect">
            <a:avLst>
              <a:gd name="adj" fmla="val 16667"/>
            </a:avLst>
          </a:prstGeom>
          <a:solidFill>
            <a:schemeClr val="accent4">
              <a:lumMod val="20000"/>
              <a:lumOff val="80000"/>
            </a:schemeClr>
          </a:solidFill>
          <a:ln w="19050">
            <a:solidFill>
              <a:schemeClr val="tx1"/>
            </a:solidFill>
            <a:round/>
            <a:headEnd/>
            <a:tailEnd/>
          </a:ln>
          <a:effectLst/>
        </p:spPr>
        <p:txBody>
          <a:bodyPr wrap="none" anchor="ctr">
            <a:spAutoFit/>
          </a:bodyPr>
          <a:lstStyle/>
          <a:p>
            <a:pPr>
              <a:defRPr/>
            </a:pPr>
            <a:r>
              <a:rPr lang="en-US" sz="1800"/>
              <a:t>(7, Anna)</a:t>
            </a:r>
          </a:p>
        </p:txBody>
      </p:sp>
      <p:sp>
        <p:nvSpPr>
          <p:cNvPr id="11284" name="Freeform 36"/>
          <p:cNvSpPr>
            <a:spLocks/>
          </p:cNvSpPr>
          <p:nvPr/>
        </p:nvSpPr>
        <p:spPr bwMode="auto">
          <a:xfrm>
            <a:off x="6534150" y="4543425"/>
            <a:ext cx="1038225" cy="341313"/>
          </a:xfrm>
          <a:custGeom>
            <a:avLst/>
            <a:gdLst>
              <a:gd name="T0" fmla="*/ 0 w 654"/>
              <a:gd name="T1" fmla="*/ 138 h 215"/>
              <a:gd name="T2" fmla="*/ 498 w 654"/>
              <a:gd name="T3" fmla="*/ 192 h 215"/>
              <a:gd name="T4" fmla="*/ 654 w 654"/>
              <a:gd name="T5" fmla="*/ 0 h 215"/>
              <a:gd name="T6" fmla="*/ 0 60000 65536"/>
              <a:gd name="T7" fmla="*/ 0 60000 65536"/>
              <a:gd name="T8" fmla="*/ 0 60000 65536"/>
              <a:gd name="T9" fmla="*/ 0 w 654"/>
              <a:gd name="T10" fmla="*/ 0 h 215"/>
              <a:gd name="T11" fmla="*/ 654 w 654"/>
              <a:gd name="T12" fmla="*/ 215 h 215"/>
            </a:gdLst>
            <a:ahLst/>
            <a:cxnLst>
              <a:cxn ang="T6">
                <a:pos x="T0" y="T1"/>
              </a:cxn>
              <a:cxn ang="T7">
                <a:pos x="T2" y="T3"/>
              </a:cxn>
              <a:cxn ang="T8">
                <a:pos x="T4" y="T5"/>
              </a:cxn>
            </a:cxnLst>
            <a:rect l="T9" t="T10" r="T11" b="T12"/>
            <a:pathLst>
              <a:path w="654" h="215">
                <a:moveTo>
                  <a:pt x="0" y="138"/>
                </a:moveTo>
                <a:cubicBezTo>
                  <a:pt x="83" y="147"/>
                  <a:pt x="389" y="215"/>
                  <a:pt x="498" y="192"/>
                </a:cubicBezTo>
                <a:cubicBezTo>
                  <a:pt x="607" y="169"/>
                  <a:pt x="622" y="40"/>
                  <a:pt x="654" y="0"/>
                </a:cubicBezTo>
              </a:path>
            </a:pathLst>
          </a:custGeom>
          <a:noFill/>
          <a:ln w="19050" cap="flat" cmpd="sng">
            <a:solidFill>
              <a:schemeClr val="tx1"/>
            </a:solidFill>
            <a:prstDash val="solid"/>
            <a:round/>
            <a:headEnd type="oval" w="med" len="med"/>
            <a:tailEnd type="triangle" w="med" len="med"/>
          </a:ln>
          <a:extLst>
            <a:ext uri="{909E8E84-426E-40dd-AFC4-6F175D3DCCD1}">
              <a14:hiddenFill xmlns:a14="http://schemas.microsoft.com/office/drawing/2010/main" xmlns="">
                <a:solidFill>
                  <a:srgbClr val="FFFFFF"/>
                </a:solidFill>
              </a14:hiddenFill>
            </a:ext>
          </a:extLst>
        </p:spPr>
        <p:txBody>
          <a:bodyPr wrap="none" anchor="ctr"/>
          <a:lstStyle/>
          <a:p>
            <a:endParaRPr lang="en-US"/>
          </a:p>
        </p:txBody>
      </p:sp>
      <p:sp>
        <p:nvSpPr>
          <p:cNvPr id="11285" name="Freeform 37"/>
          <p:cNvSpPr>
            <a:spLocks/>
          </p:cNvSpPr>
          <p:nvPr/>
        </p:nvSpPr>
        <p:spPr bwMode="auto">
          <a:xfrm flipH="1">
            <a:off x="2200275" y="4535488"/>
            <a:ext cx="1038225" cy="341312"/>
          </a:xfrm>
          <a:custGeom>
            <a:avLst/>
            <a:gdLst>
              <a:gd name="T0" fmla="*/ 0 w 654"/>
              <a:gd name="T1" fmla="*/ 138 h 215"/>
              <a:gd name="T2" fmla="*/ 498 w 654"/>
              <a:gd name="T3" fmla="*/ 192 h 215"/>
              <a:gd name="T4" fmla="*/ 654 w 654"/>
              <a:gd name="T5" fmla="*/ 0 h 215"/>
              <a:gd name="T6" fmla="*/ 0 60000 65536"/>
              <a:gd name="T7" fmla="*/ 0 60000 65536"/>
              <a:gd name="T8" fmla="*/ 0 60000 65536"/>
              <a:gd name="T9" fmla="*/ 0 w 654"/>
              <a:gd name="T10" fmla="*/ 0 h 215"/>
              <a:gd name="T11" fmla="*/ 654 w 654"/>
              <a:gd name="T12" fmla="*/ 215 h 215"/>
            </a:gdLst>
            <a:ahLst/>
            <a:cxnLst>
              <a:cxn ang="T6">
                <a:pos x="T0" y="T1"/>
              </a:cxn>
              <a:cxn ang="T7">
                <a:pos x="T2" y="T3"/>
              </a:cxn>
              <a:cxn ang="T8">
                <a:pos x="T4" y="T5"/>
              </a:cxn>
            </a:cxnLst>
            <a:rect l="T9" t="T10" r="T11" b="T12"/>
            <a:pathLst>
              <a:path w="654" h="215">
                <a:moveTo>
                  <a:pt x="0" y="138"/>
                </a:moveTo>
                <a:cubicBezTo>
                  <a:pt x="83" y="147"/>
                  <a:pt x="389" y="215"/>
                  <a:pt x="498" y="192"/>
                </a:cubicBezTo>
                <a:cubicBezTo>
                  <a:pt x="607" y="169"/>
                  <a:pt x="622" y="40"/>
                  <a:pt x="654" y="0"/>
                </a:cubicBezTo>
              </a:path>
            </a:pathLst>
          </a:custGeom>
          <a:noFill/>
          <a:ln w="19050" cap="flat" cmpd="sng">
            <a:solidFill>
              <a:schemeClr val="tx1"/>
            </a:solidFill>
            <a:prstDash val="solid"/>
            <a:round/>
            <a:headEnd type="oval" w="med" len="med"/>
            <a:tailEnd type="triangle" w="med" len="med"/>
          </a:ln>
          <a:extLst>
            <a:ext uri="{909E8E84-426E-40dd-AFC4-6F175D3DCCD1}">
              <a14:hiddenFill xmlns:a14="http://schemas.microsoft.com/office/drawing/2010/main" xmlns="">
                <a:solidFill>
                  <a:srgbClr val="FFFFFF"/>
                </a:solidFill>
              </a14:hiddenFill>
            </a:ext>
          </a:extLst>
        </p:spPr>
        <p:txBody>
          <a:bodyPr wrap="none" anchor="ctr"/>
          <a:lstStyle/>
          <a:p>
            <a:endParaRPr lang="en-US"/>
          </a:p>
        </p:txBody>
      </p:sp>
      <p:sp>
        <p:nvSpPr>
          <p:cNvPr id="11286" name="Freeform 38"/>
          <p:cNvSpPr>
            <a:spLocks/>
          </p:cNvSpPr>
          <p:nvPr/>
        </p:nvSpPr>
        <p:spPr bwMode="auto">
          <a:xfrm flipH="1">
            <a:off x="1495425" y="5145088"/>
            <a:ext cx="1038225" cy="341312"/>
          </a:xfrm>
          <a:custGeom>
            <a:avLst/>
            <a:gdLst>
              <a:gd name="T0" fmla="*/ 0 w 654"/>
              <a:gd name="T1" fmla="*/ 138 h 215"/>
              <a:gd name="T2" fmla="*/ 498 w 654"/>
              <a:gd name="T3" fmla="*/ 192 h 215"/>
              <a:gd name="T4" fmla="*/ 654 w 654"/>
              <a:gd name="T5" fmla="*/ 0 h 215"/>
              <a:gd name="T6" fmla="*/ 0 60000 65536"/>
              <a:gd name="T7" fmla="*/ 0 60000 65536"/>
              <a:gd name="T8" fmla="*/ 0 60000 65536"/>
              <a:gd name="T9" fmla="*/ 0 w 654"/>
              <a:gd name="T10" fmla="*/ 0 h 215"/>
              <a:gd name="T11" fmla="*/ 654 w 654"/>
              <a:gd name="T12" fmla="*/ 215 h 215"/>
            </a:gdLst>
            <a:ahLst/>
            <a:cxnLst>
              <a:cxn ang="T6">
                <a:pos x="T0" y="T1"/>
              </a:cxn>
              <a:cxn ang="T7">
                <a:pos x="T2" y="T3"/>
              </a:cxn>
              <a:cxn ang="T8">
                <a:pos x="T4" y="T5"/>
              </a:cxn>
            </a:cxnLst>
            <a:rect l="T9" t="T10" r="T11" b="T12"/>
            <a:pathLst>
              <a:path w="654" h="215">
                <a:moveTo>
                  <a:pt x="0" y="138"/>
                </a:moveTo>
                <a:cubicBezTo>
                  <a:pt x="83" y="147"/>
                  <a:pt x="389" y="215"/>
                  <a:pt x="498" y="192"/>
                </a:cubicBezTo>
                <a:cubicBezTo>
                  <a:pt x="607" y="169"/>
                  <a:pt x="622" y="40"/>
                  <a:pt x="654" y="0"/>
                </a:cubicBezTo>
              </a:path>
            </a:pathLst>
          </a:custGeom>
          <a:noFill/>
          <a:ln w="19050" cap="flat" cmpd="sng">
            <a:solidFill>
              <a:schemeClr val="tx1"/>
            </a:solidFill>
            <a:prstDash val="solid"/>
            <a:round/>
            <a:headEnd type="oval" w="med" len="med"/>
            <a:tailEnd type="triangle" w="med" len="med"/>
          </a:ln>
          <a:extLst>
            <a:ext uri="{909E8E84-426E-40dd-AFC4-6F175D3DCCD1}">
              <a14:hiddenFill xmlns:a14="http://schemas.microsoft.com/office/drawing/2010/main" xmlns="">
                <a:solidFill>
                  <a:srgbClr val="FFFFFF"/>
                </a:solidFill>
              </a14:hiddenFill>
            </a:ext>
          </a:extLst>
        </p:spPr>
        <p:txBody>
          <a:bodyPr wrap="none" anchor="ctr"/>
          <a:lstStyle/>
          <a:p>
            <a:endParaRPr lang="en-US"/>
          </a:p>
        </p:txBody>
      </p:sp>
      <p:sp>
        <p:nvSpPr>
          <p:cNvPr id="11287" name="Freeform 39"/>
          <p:cNvSpPr>
            <a:spLocks/>
          </p:cNvSpPr>
          <p:nvPr/>
        </p:nvSpPr>
        <p:spPr bwMode="auto">
          <a:xfrm>
            <a:off x="5000625" y="3924300"/>
            <a:ext cx="1038225" cy="341313"/>
          </a:xfrm>
          <a:custGeom>
            <a:avLst/>
            <a:gdLst>
              <a:gd name="T0" fmla="*/ 0 w 654"/>
              <a:gd name="T1" fmla="*/ 138 h 215"/>
              <a:gd name="T2" fmla="*/ 498 w 654"/>
              <a:gd name="T3" fmla="*/ 192 h 215"/>
              <a:gd name="T4" fmla="*/ 654 w 654"/>
              <a:gd name="T5" fmla="*/ 0 h 215"/>
              <a:gd name="T6" fmla="*/ 0 60000 65536"/>
              <a:gd name="T7" fmla="*/ 0 60000 65536"/>
              <a:gd name="T8" fmla="*/ 0 60000 65536"/>
              <a:gd name="T9" fmla="*/ 0 w 654"/>
              <a:gd name="T10" fmla="*/ 0 h 215"/>
              <a:gd name="T11" fmla="*/ 654 w 654"/>
              <a:gd name="T12" fmla="*/ 215 h 215"/>
            </a:gdLst>
            <a:ahLst/>
            <a:cxnLst>
              <a:cxn ang="T6">
                <a:pos x="T0" y="T1"/>
              </a:cxn>
              <a:cxn ang="T7">
                <a:pos x="T2" y="T3"/>
              </a:cxn>
              <a:cxn ang="T8">
                <a:pos x="T4" y="T5"/>
              </a:cxn>
            </a:cxnLst>
            <a:rect l="T9" t="T10" r="T11" b="T12"/>
            <a:pathLst>
              <a:path w="654" h="215">
                <a:moveTo>
                  <a:pt x="0" y="138"/>
                </a:moveTo>
                <a:cubicBezTo>
                  <a:pt x="83" y="147"/>
                  <a:pt x="389" y="215"/>
                  <a:pt x="498" y="192"/>
                </a:cubicBezTo>
                <a:cubicBezTo>
                  <a:pt x="607" y="169"/>
                  <a:pt x="622" y="40"/>
                  <a:pt x="654" y="0"/>
                </a:cubicBezTo>
              </a:path>
            </a:pathLst>
          </a:custGeom>
          <a:noFill/>
          <a:ln w="19050" cap="flat" cmpd="sng">
            <a:solidFill>
              <a:schemeClr val="tx1"/>
            </a:solidFill>
            <a:prstDash val="solid"/>
            <a:round/>
            <a:headEnd type="oval" w="med" len="med"/>
            <a:tailEnd type="triangle" w="med" len="med"/>
          </a:ln>
          <a:extLst>
            <a:ext uri="{909E8E84-426E-40dd-AFC4-6F175D3DCCD1}">
              <a14:hiddenFill xmlns:a14="http://schemas.microsoft.com/office/drawing/2010/main" xmlns="">
                <a:solidFill>
                  <a:srgbClr val="FFFFFF"/>
                </a:solidFill>
              </a14:hiddenFill>
            </a:ext>
          </a:extLst>
        </p:spPr>
        <p:txBody>
          <a:bodyPr wrap="none" anchor="ctr"/>
          <a:lstStyle/>
          <a:p>
            <a:endParaRPr lang="en-US"/>
          </a:p>
        </p:txBody>
      </p:sp>
      <p:sp>
        <p:nvSpPr>
          <p:cNvPr id="11288" name="Freeform 40"/>
          <p:cNvSpPr>
            <a:spLocks/>
          </p:cNvSpPr>
          <p:nvPr/>
        </p:nvSpPr>
        <p:spPr bwMode="auto">
          <a:xfrm>
            <a:off x="3952875" y="5153025"/>
            <a:ext cx="1038225" cy="341313"/>
          </a:xfrm>
          <a:custGeom>
            <a:avLst/>
            <a:gdLst>
              <a:gd name="T0" fmla="*/ 0 w 654"/>
              <a:gd name="T1" fmla="*/ 138 h 215"/>
              <a:gd name="T2" fmla="*/ 498 w 654"/>
              <a:gd name="T3" fmla="*/ 192 h 215"/>
              <a:gd name="T4" fmla="*/ 654 w 654"/>
              <a:gd name="T5" fmla="*/ 0 h 215"/>
              <a:gd name="T6" fmla="*/ 0 60000 65536"/>
              <a:gd name="T7" fmla="*/ 0 60000 65536"/>
              <a:gd name="T8" fmla="*/ 0 60000 65536"/>
              <a:gd name="T9" fmla="*/ 0 w 654"/>
              <a:gd name="T10" fmla="*/ 0 h 215"/>
              <a:gd name="T11" fmla="*/ 654 w 654"/>
              <a:gd name="T12" fmla="*/ 215 h 215"/>
            </a:gdLst>
            <a:ahLst/>
            <a:cxnLst>
              <a:cxn ang="T6">
                <a:pos x="T0" y="T1"/>
              </a:cxn>
              <a:cxn ang="T7">
                <a:pos x="T2" y="T3"/>
              </a:cxn>
              <a:cxn ang="T8">
                <a:pos x="T4" y="T5"/>
              </a:cxn>
            </a:cxnLst>
            <a:rect l="T9" t="T10" r="T11" b="T12"/>
            <a:pathLst>
              <a:path w="654" h="215">
                <a:moveTo>
                  <a:pt x="0" y="138"/>
                </a:moveTo>
                <a:cubicBezTo>
                  <a:pt x="83" y="147"/>
                  <a:pt x="389" y="215"/>
                  <a:pt x="498" y="192"/>
                </a:cubicBezTo>
                <a:cubicBezTo>
                  <a:pt x="607" y="169"/>
                  <a:pt x="622" y="40"/>
                  <a:pt x="654" y="0"/>
                </a:cubicBezTo>
              </a:path>
            </a:pathLst>
          </a:custGeom>
          <a:noFill/>
          <a:ln w="19050" cap="flat" cmpd="sng">
            <a:solidFill>
              <a:schemeClr val="tx1"/>
            </a:solidFill>
            <a:prstDash val="solid"/>
            <a:round/>
            <a:headEnd type="oval" w="med" len="med"/>
            <a:tailEnd type="triangle" w="med" len="med"/>
          </a:ln>
          <a:extLst>
            <a:ext uri="{909E8E84-426E-40dd-AFC4-6F175D3DCCD1}">
              <a14:hiddenFill xmlns:a14="http://schemas.microsoft.com/office/drawing/2010/main" xmlns="">
                <a:solidFill>
                  <a:srgbClr val="FFFFFF"/>
                </a:solidFill>
              </a14:hiddenFill>
            </a:ext>
          </a:extLst>
        </p:spPr>
        <p:txBody>
          <a:bodyPr wrap="none" anchor="ctr"/>
          <a:lstStyle/>
          <a:p>
            <a:endParaRPr lang="en-US"/>
          </a:p>
        </p:txBody>
      </p:sp>
      <p:sp>
        <p:nvSpPr>
          <p:cNvPr id="2" name="Footer Placeholder 1"/>
          <p:cNvSpPr>
            <a:spLocks noGrp="1"/>
          </p:cNvSpPr>
          <p:nvPr>
            <p:ph type="ftr" sz="quarter" idx="11"/>
          </p:nvPr>
        </p:nvSpPr>
        <p:spPr/>
        <p:txBody>
          <a:bodyPr/>
          <a:lstStyle/>
          <a:p>
            <a:pPr algn="l"/>
            <a:r>
              <a:rPr lang="en-US" smtClean="0">
                <a:solidFill>
                  <a:srgbClr val="993300"/>
                </a:solidFill>
              </a:rPr>
              <a:t>CPSC 3200 </a:t>
            </a:r>
          </a:p>
          <a:p>
            <a:pPr algn="l"/>
            <a:r>
              <a:rPr lang="en-US" smtClean="0">
                <a:solidFill>
                  <a:srgbClr val="993300"/>
                </a:solidFill>
              </a:rPr>
              <a:t>University of Tennessee at Chattanooga – Summer 2013</a:t>
            </a:r>
          </a:p>
          <a:p>
            <a:endParaRPr lang="en-US" dirty="0" smtClean="0"/>
          </a:p>
        </p:txBody>
      </p:sp>
      <p:sp>
        <p:nvSpPr>
          <p:cNvPr id="3" name="Slide Number Placeholder 2"/>
          <p:cNvSpPr>
            <a:spLocks noGrp="1"/>
          </p:cNvSpPr>
          <p:nvPr>
            <p:ph type="sldNum" sz="quarter" idx="12"/>
          </p:nvPr>
        </p:nvSpPr>
        <p:spPr/>
        <p:txBody>
          <a:bodyPr/>
          <a:lstStyle/>
          <a:p>
            <a:fld id="{B81203D6-0DDA-4AA7-8C29-C8F6DF4F2EC9}" type="slidenum">
              <a:rPr lang="en-US" smtClean="0"/>
              <a:t>14</a:t>
            </a:fld>
            <a:endParaRPr lang="en-US"/>
          </a:p>
        </p:txBody>
      </p:sp>
      <p:sp>
        <p:nvSpPr>
          <p:cNvPr id="28" name="Date Placeholder 17"/>
          <p:cNvSpPr txBox="1">
            <a:spLocks/>
          </p:cNvSpPr>
          <p:nvPr/>
        </p:nvSpPr>
        <p:spPr>
          <a:xfrm>
            <a:off x="6553200" y="6340475"/>
            <a:ext cx="2133600" cy="365125"/>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lstStyle>
            <a:defPPr>
              <a:defRPr lang="en-US"/>
            </a:defPPr>
            <a:lvl1pPr marL="0" algn="l" defTabSz="914400" rtl="0" eaLnBrk="0" latinLnBrk="0" hangingPunct="0">
              <a:defRPr sz="2400" kern="1200">
                <a:solidFill>
                  <a:schemeClr val="tx1"/>
                </a:solidFill>
                <a:latin typeface="Tahoma" pitchFamily="34" charset="0"/>
                <a:ea typeface="+mn-ea"/>
                <a:cs typeface="+mn-cs"/>
              </a:defRPr>
            </a:lvl1pPr>
            <a:lvl2pPr marL="742950" indent="-285750" algn="l" defTabSz="914400" rtl="0" eaLnBrk="0" latinLnBrk="0" hangingPunct="0">
              <a:defRPr sz="2400" kern="1200">
                <a:solidFill>
                  <a:schemeClr val="tx1"/>
                </a:solidFill>
                <a:latin typeface="Tahoma" pitchFamily="34" charset="0"/>
                <a:ea typeface="+mn-ea"/>
                <a:cs typeface="+mn-cs"/>
              </a:defRPr>
            </a:lvl2pPr>
            <a:lvl3pPr marL="1143000" indent="-228600" algn="l" defTabSz="914400" rtl="0" eaLnBrk="0" latinLnBrk="0" hangingPunct="0">
              <a:defRPr sz="2400" kern="1200">
                <a:solidFill>
                  <a:schemeClr val="tx1"/>
                </a:solidFill>
                <a:latin typeface="Tahoma" pitchFamily="34" charset="0"/>
                <a:ea typeface="+mn-ea"/>
                <a:cs typeface="+mn-cs"/>
              </a:defRPr>
            </a:lvl3pPr>
            <a:lvl4pPr marL="1600200" indent="-228600" algn="l" defTabSz="914400" rtl="0" eaLnBrk="0" latinLnBrk="0" hangingPunct="0">
              <a:defRPr sz="2400" kern="1200">
                <a:solidFill>
                  <a:schemeClr val="tx1"/>
                </a:solidFill>
                <a:latin typeface="Tahoma" pitchFamily="34" charset="0"/>
                <a:ea typeface="+mn-ea"/>
                <a:cs typeface="+mn-cs"/>
              </a:defRPr>
            </a:lvl4pPr>
            <a:lvl5pPr marL="2057400" indent="-228600" algn="l" defTabSz="914400" rtl="0" eaLnBrk="0" latinLnBrk="0" hangingPunct="0">
              <a:defRPr sz="2400" kern="1200">
                <a:solidFill>
                  <a:schemeClr val="tx1"/>
                </a:solidFill>
                <a:latin typeface="Tahoma" pitchFamily="34" charset="0"/>
                <a:ea typeface="+mn-ea"/>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9pPr>
          </a:lstStyle>
          <a:p>
            <a:pPr eaLnBrk="1" hangingPunct="1"/>
            <a:r>
              <a:rPr lang="en-US" sz="1000" kern="1200" dirty="0" smtClean="0">
                <a:solidFill>
                  <a:srgbClr val="993300"/>
                </a:solidFill>
                <a:latin typeface="+mn-lt"/>
                <a:ea typeface="+mn-ea"/>
                <a:cs typeface="+mn-cs"/>
              </a:rPr>
              <a:t>© 2010 Goodrich, </a:t>
            </a:r>
            <a:r>
              <a:rPr lang="en-US" sz="1000" kern="1200" dirty="0" err="1" smtClean="0">
                <a:solidFill>
                  <a:srgbClr val="993300"/>
                </a:solidFill>
                <a:latin typeface="+mn-lt"/>
                <a:ea typeface="+mn-ea"/>
                <a:cs typeface="+mn-cs"/>
              </a:rPr>
              <a:t>Tamassia</a:t>
            </a:r>
            <a:endParaRPr lang="en-US" sz="1000" kern="1200" dirty="0">
              <a:solidFill>
                <a:srgbClr val="993300"/>
              </a:solidFill>
              <a:latin typeface="+mn-lt"/>
              <a:ea typeface="+mn-ea"/>
              <a:cs typeface="+mn-cs"/>
            </a:endParaRPr>
          </a:p>
        </p:txBody>
      </p:sp>
    </p:spTree>
    <p:extLst>
      <p:ext uri="{BB962C8B-B14F-4D97-AF65-F5344CB8AC3E}">
        <p14:creationId xmlns:p14="http://schemas.microsoft.com/office/powerpoint/2010/main" val="6092034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2" name="Rectangle 2"/>
          <p:cNvSpPr>
            <a:spLocks noGrp="1" noChangeArrowheads="1"/>
          </p:cNvSpPr>
          <p:nvPr>
            <p:ph type="title"/>
          </p:nvPr>
        </p:nvSpPr>
        <p:spPr>
          <a:xfrm>
            <a:off x="381000" y="-76200"/>
            <a:ext cx="5029200" cy="1143000"/>
          </a:xfrm>
        </p:spPr>
        <p:txBody>
          <a:bodyPr>
            <a:normAutofit fontScale="90000"/>
          </a:bodyPr>
          <a:lstStyle/>
          <a:p>
            <a:pPr algn="l" eaLnBrk="1" hangingPunct="1"/>
            <a:r>
              <a:rPr lang="en-US" dirty="0" smtClean="0">
                <a:latin typeface="Arial" charset="0"/>
                <a:ea typeface="Arial" charset="0"/>
                <a:cs typeface="Arial" charset="0"/>
              </a:rPr>
              <a:t>Insertion into a Heap</a:t>
            </a:r>
          </a:p>
        </p:txBody>
      </p:sp>
      <p:sp>
        <p:nvSpPr>
          <p:cNvPr id="12293" name="Rectangle 3" descr="Rectangle: Click to edit Master text styles&#10;Second level&#10;Third level&#10;Fourth level&#10;Fifth level"/>
          <p:cNvSpPr>
            <a:spLocks noGrp="1" noChangeArrowheads="1"/>
          </p:cNvSpPr>
          <p:nvPr>
            <p:ph type="body" sz="half" idx="1"/>
          </p:nvPr>
        </p:nvSpPr>
        <p:spPr>
          <a:xfrm>
            <a:off x="304800" y="1676400"/>
            <a:ext cx="4343400" cy="4648200"/>
          </a:xfrm>
        </p:spPr>
        <p:txBody>
          <a:bodyPr>
            <a:normAutofit/>
          </a:bodyPr>
          <a:lstStyle/>
          <a:p>
            <a:pPr eaLnBrk="1" hangingPunct="1">
              <a:buClr>
                <a:schemeClr val="bg1"/>
              </a:buClr>
            </a:pPr>
            <a:r>
              <a:rPr lang="en-US" sz="2200" dirty="0" smtClean="0"/>
              <a:t>Method </a:t>
            </a:r>
            <a:r>
              <a:rPr lang="en-US" sz="2200" b="1" dirty="0" err="1" smtClean="0"/>
              <a:t>insertItem</a:t>
            </a:r>
            <a:r>
              <a:rPr lang="en-US" sz="2200" dirty="0" smtClean="0"/>
              <a:t> of the priority queue ADT corresponds to the </a:t>
            </a:r>
            <a:r>
              <a:rPr lang="en-US" sz="2200" b="1" dirty="0" smtClean="0"/>
              <a:t>insertion</a:t>
            </a:r>
            <a:r>
              <a:rPr lang="en-US" sz="2200" dirty="0" smtClean="0"/>
              <a:t> of a key </a:t>
            </a:r>
            <a:r>
              <a:rPr lang="en-US" sz="2200" b="1" i="1" dirty="0" smtClean="0"/>
              <a:t>k</a:t>
            </a:r>
            <a:r>
              <a:rPr lang="en-US" sz="2200" dirty="0" smtClean="0"/>
              <a:t> to the heap.</a:t>
            </a:r>
          </a:p>
          <a:p>
            <a:pPr eaLnBrk="1" hangingPunct="1">
              <a:buClr>
                <a:schemeClr val="bg1"/>
              </a:buClr>
            </a:pPr>
            <a:r>
              <a:rPr lang="en-US" sz="2200" dirty="0" smtClean="0"/>
              <a:t>The insertion algorithm consists of three steps:</a:t>
            </a:r>
          </a:p>
          <a:p>
            <a:pPr lvl="1" eaLnBrk="1" hangingPunct="1">
              <a:buClr>
                <a:schemeClr val="bg1"/>
              </a:buClr>
            </a:pPr>
            <a:r>
              <a:rPr lang="en-US" sz="2200" dirty="0" smtClean="0"/>
              <a:t>Find the insertion node </a:t>
            </a:r>
            <a:r>
              <a:rPr lang="en-US" sz="2200" b="1" i="1" dirty="0" smtClean="0"/>
              <a:t>z</a:t>
            </a:r>
            <a:r>
              <a:rPr lang="en-US" sz="2200" dirty="0" smtClean="0"/>
              <a:t> (the new last node).</a:t>
            </a:r>
          </a:p>
          <a:p>
            <a:pPr lvl="1" eaLnBrk="1" hangingPunct="1">
              <a:buClr>
                <a:schemeClr val="bg1"/>
              </a:buClr>
            </a:pPr>
            <a:r>
              <a:rPr lang="en-US" sz="2200" dirty="0" smtClean="0"/>
              <a:t>Store </a:t>
            </a:r>
            <a:r>
              <a:rPr lang="en-US" sz="2200" b="1" i="1" dirty="0" smtClean="0"/>
              <a:t>k</a:t>
            </a:r>
            <a:r>
              <a:rPr lang="en-US" sz="2200" dirty="0" smtClean="0"/>
              <a:t> at </a:t>
            </a:r>
            <a:r>
              <a:rPr lang="en-US" sz="2200" b="1" i="1" dirty="0" smtClean="0"/>
              <a:t>z.</a:t>
            </a:r>
            <a:endParaRPr lang="en-US" sz="2200" dirty="0" smtClean="0"/>
          </a:p>
          <a:p>
            <a:pPr lvl="1" eaLnBrk="1" hangingPunct="1">
              <a:buClr>
                <a:schemeClr val="bg1"/>
              </a:buClr>
            </a:pPr>
            <a:r>
              <a:rPr lang="en-US" sz="2200" dirty="0" smtClean="0"/>
              <a:t>Restore the heap-order property (discussed next).</a:t>
            </a:r>
          </a:p>
        </p:txBody>
      </p:sp>
      <p:sp>
        <p:nvSpPr>
          <p:cNvPr id="12294" name="Oval 5"/>
          <p:cNvSpPr>
            <a:spLocks noChangeArrowheads="1"/>
          </p:cNvSpPr>
          <p:nvPr/>
        </p:nvSpPr>
        <p:spPr bwMode="auto">
          <a:xfrm>
            <a:off x="6589713" y="1801368"/>
            <a:ext cx="320675" cy="319088"/>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2</a:t>
            </a:r>
          </a:p>
        </p:txBody>
      </p:sp>
      <p:sp>
        <p:nvSpPr>
          <p:cNvPr id="12295" name="Oval 6"/>
          <p:cNvSpPr>
            <a:spLocks noChangeArrowheads="1"/>
          </p:cNvSpPr>
          <p:nvPr/>
        </p:nvSpPr>
        <p:spPr bwMode="auto">
          <a:xfrm>
            <a:off x="7400925" y="2312543"/>
            <a:ext cx="319088"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6</a:t>
            </a:r>
          </a:p>
        </p:txBody>
      </p:sp>
      <p:sp>
        <p:nvSpPr>
          <p:cNvPr id="12296" name="Oval 7"/>
          <p:cNvSpPr>
            <a:spLocks noChangeArrowheads="1"/>
          </p:cNvSpPr>
          <p:nvPr/>
        </p:nvSpPr>
        <p:spPr bwMode="auto">
          <a:xfrm>
            <a:off x="5637213" y="2312543"/>
            <a:ext cx="319087"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5</a:t>
            </a:r>
          </a:p>
        </p:txBody>
      </p:sp>
      <p:sp>
        <p:nvSpPr>
          <p:cNvPr id="12297" name="Oval 8"/>
          <p:cNvSpPr>
            <a:spLocks noChangeArrowheads="1"/>
          </p:cNvSpPr>
          <p:nvPr/>
        </p:nvSpPr>
        <p:spPr bwMode="auto">
          <a:xfrm>
            <a:off x="6224588" y="2823718"/>
            <a:ext cx="320675"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7</a:t>
            </a:r>
          </a:p>
        </p:txBody>
      </p:sp>
      <p:sp>
        <p:nvSpPr>
          <p:cNvPr id="12298" name="Rectangle 11"/>
          <p:cNvSpPr>
            <a:spLocks noChangeAspect="1" noChangeArrowheads="1"/>
          </p:cNvSpPr>
          <p:nvPr/>
        </p:nvSpPr>
        <p:spPr bwMode="auto">
          <a:xfrm>
            <a:off x="7151688" y="2774950"/>
            <a:ext cx="230187" cy="231775"/>
          </a:xfrm>
          <a:prstGeom prst="rect">
            <a:avLst/>
          </a:prstGeom>
          <a:solidFill>
            <a:schemeClr val="folHlink"/>
          </a:solidFill>
          <a:ln w="19050">
            <a:solidFill>
              <a:schemeClr val="tx1"/>
            </a:solidFill>
            <a:miter lim="800000"/>
            <a:headEnd/>
            <a:tailEnd/>
          </a:ln>
        </p:spPr>
        <p:txBody>
          <a:bodyPr wrap="none" anchor="ctr"/>
          <a:lstStyle/>
          <a:p>
            <a:endParaRPr lang="en-US" sz="1800"/>
          </a:p>
        </p:txBody>
      </p:sp>
      <p:cxnSp>
        <p:nvCxnSpPr>
          <p:cNvPr id="12299" name="AutoShape 13"/>
          <p:cNvCxnSpPr>
            <a:cxnSpLocks noChangeShapeType="1"/>
            <a:stCxn id="12294" idx="3"/>
            <a:endCxn id="12296" idx="7"/>
          </p:cNvCxnSpPr>
          <p:nvPr/>
        </p:nvCxnSpPr>
        <p:spPr bwMode="auto">
          <a:xfrm flipH="1">
            <a:off x="5909571" y="2073727"/>
            <a:ext cx="727104" cy="285778"/>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2300" name="AutoShape 14"/>
          <p:cNvCxnSpPr>
            <a:cxnSpLocks noChangeShapeType="1"/>
            <a:stCxn id="12295" idx="1"/>
            <a:endCxn id="12294" idx="5"/>
          </p:cNvCxnSpPr>
          <p:nvPr/>
        </p:nvCxnSpPr>
        <p:spPr bwMode="auto">
          <a:xfrm flipH="1" flipV="1">
            <a:off x="6863426" y="2073727"/>
            <a:ext cx="584228" cy="285778"/>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2301" name="AutoShape 16"/>
          <p:cNvCxnSpPr>
            <a:cxnSpLocks noChangeShapeType="1"/>
            <a:stCxn id="12298" idx="0"/>
            <a:endCxn id="12295" idx="3"/>
          </p:cNvCxnSpPr>
          <p:nvPr/>
        </p:nvCxnSpPr>
        <p:spPr bwMode="auto">
          <a:xfrm flipV="1">
            <a:off x="7266782" y="2586256"/>
            <a:ext cx="180872" cy="188694"/>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2302" name="AutoShape 19"/>
          <p:cNvCxnSpPr>
            <a:cxnSpLocks noChangeShapeType="1"/>
            <a:stCxn id="12304" idx="7"/>
            <a:endCxn id="12296" idx="3"/>
          </p:cNvCxnSpPr>
          <p:nvPr/>
        </p:nvCxnSpPr>
        <p:spPr bwMode="auto">
          <a:xfrm flipV="1">
            <a:off x="5322196" y="2586256"/>
            <a:ext cx="361746" cy="284424"/>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2303" name="AutoShape 20"/>
          <p:cNvCxnSpPr>
            <a:cxnSpLocks noChangeShapeType="1"/>
            <a:stCxn id="12297" idx="1"/>
            <a:endCxn id="12296" idx="5"/>
          </p:cNvCxnSpPr>
          <p:nvPr/>
        </p:nvCxnSpPr>
        <p:spPr bwMode="auto">
          <a:xfrm flipH="1" flipV="1">
            <a:off x="5909571" y="2586256"/>
            <a:ext cx="361979" cy="284424"/>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sp>
        <p:nvSpPr>
          <p:cNvPr id="12304" name="Oval 21"/>
          <p:cNvSpPr>
            <a:spLocks noChangeArrowheads="1"/>
          </p:cNvSpPr>
          <p:nvPr/>
        </p:nvSpPr>
        <p:spPr bwMode="auto">
          <a:xfrm>
            <a:off x="5049838" y="2823718"/>
            <a:ext cx="319087"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9</a:t>
            </a:r>
          </a:p>
        </p:txBody>
      </p:sp>
      <p:sp>
        <p:nvSpPr>
          <p:cNvPr id="12305" name="Freeform 26"/>
          <p:cNvSpPr>
            <a:spLocks/>
          </p:cNvSpPr>
          <p:nvPr/>
        </p:nvSpPr>
        <p:spPr bwMode="auto">
          <a:xfrm>
            <a:off x="7277100" y="3048000"/>
            <a:ext cx="600075" cy="457200"/>
          </a:xfrm>
          <a:custGeom>
            <a:avLst/>
            <a:gdLst>
              <a:gd name="T0" fmla="*/ 378 w 378"/>
              <a:gd name="T1" fmla="*/ 288 h 288"/>
              <a:gd name="T2" fmla="*/ 306 w 378"/>
              <a:gd name="T3" fmla="*/ 192 h 288"/>
              <a:gd name="T4" fmla="*/ 96 w 378"/>
              <a:gd name="T5" fmla="*/ 186 h 288"/>
              <a:gd name="T6" fmla="*/ 0 w 378"/>
              <a:gd name="T7" fmla="*/ 0 h 288"/>
              <a:gd name="T8" fmla="*/ 0 60000 65536"/>
              <a:gd name="T9" fmla="*/ 0 60000 65536"/>
              <a:gd name="T10" fmla="*/ 0 60000 65536"/>
              <a:gd name="T11" fmla="*/ 0 60000 65536"/>
              <a:gd name="T12" fmla="*/ 0 w 378"/>
              <a:gd name="T13" fmla="*/ 0 h 288"/>
              <a:gd name="T14" fmla="*/ 378 w 378"/>
              <a:gd name="T15" fmla="*/ 288 h 288"/>
            </a:gdLst>
            <a:ahLst/>
            <a:cxnLst>
              <a:cxn ang="T8">
                <a:pos x="T0" y="T1"/>
              </a:cxn>
              <a:cxn ang="T9">
                <a:pos x="T2" y="T3"/>
              </a:cxn>
              <a:cxn ang="T10">
                <a:pos x="T4" y="T5"/>
              </a:cxn>
              <a:cxn ang="T11">
                <a:pos x="T6" y="T7"/>
              </a:cxn>
            </a:cxnLst>
            <a:rect l="T12" t="T13" r="T14" b="T15"/>
            <a:pathLst>
              <a:path w="378" h="288">
                <a:moveTo>
                  <a:pt x="378" y="288"/>
                </a:moveTo>
                <a:cubicBezTo>
                  <a:pt x="366" y="272"/>
                  <a:pt x="353" y="209"/>
                  <a:pt x="306" y="192"/>
                </a:cubicBezTo>
                <a:cubicBezTo>
                  <a:pt x="259" y="175"/>
                  <a:pt x="147" y="218"/>
                  <a:pt x="96" y="186"/>
                </a:cubicBezTo>
                <a:cubicBezTo>
                  <a:pt x="45" y="154"/>
                  <a:pt x="20" y="39"/>
                  <a:pt x="0" y="0"/>
                </a:cubicBezTo>
              </a:path>
            </a:pathLst>
          </a:custGeom>
          <a:noFill/>
          <a:ln w="19050" cap="flat" cmpd="sng">
            <a:solidFill>
              <a:schemeClr val="tx1"/>
            </a:solidFill>
            <a:prstDash val="solid"/>
            <a:round/>
            <a:headEnd type="none" w="med" len="med"/>
            <a:tailEnd type="triangle" w="med" len="med"/>
          </a:ln>
          <a:extLst>
            <a:ext uri="{909E8E84-426E-40dd-AFC4-6F175D3DCCD1}">
              <a14:hiddenFill xmlns:a14="http://schemas.microsoft.com/office/drawing/2010/main" xmlns="">
                <a:solidFill>
                  <a:srgbClr val="FFFFFF"/>
                </a:solidFill>
              </a14:hiddenFill>
            </a:ext>
          </a:extLst>
        </p:spPr>
        <p:txBody>
          <a:bodyPr wrap="none" anchor="ctr"/>
          <a:lstStyle/>
          <a:p>
            <a:endParaRPr lang="en-US"/>
          </a:p>
        </p:txBody>
      </p:sp>
      <p:sp>
        <p:nvSpPr>
          <p:cNvPr id="12306" name="Text Box 27"/>
          <p:cNvSpPr txBox="1">
            <a:spLocks noChangeArrowheads="1"/>
          </p:cNvSpPr>
          <p:nvPr/>
        </p:nvSpPr>
        <p:spPr bwMode="auto">
          <a:xfrm>
            <a:off x="6985000" y="3429000"/>
            <a:ext cx="1778000" cy="396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2000"/>
              <a:t>insertion node</a:t>
            </a:r>
          </a:p>
        </p:txBody>
      </p:sp>
      <p:sp>
        <p:nvSpPr>
          <p:cNvPr id="12307" name="Oval 30"/>
          <p:cNvSpPr>
            <a:spLocks noChangeArrowheads="1"/>
          </p:cNvSpPr>
          <p:nvPr/>
        </p:nvSpPr>
        <p:spPr bwMode="auto">
          <a:xfrm>
            <a:off x="6589713" y="3986784"/>
            <a:ext cx="320675" cy="319088"/>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2</a:t>
            </a:r>
          </a:p>
        </p:txBody>
      </p:sp>
      <p:sp>
        <p:nvSpPr>
          <p:cNvPr id="12308" name="Oval 31"/>
          <p:cNvSpPr>
            <a:spLocks noChangeArrowheads="1"/>
          </p:cNvSpPr>
          <p:nvPr/>
        </p:nvSpPr>
        <p:spPr bwMode="auto">
          <a:xfrm>
            <a:off x="8001000" y="4497959"/>
            <a:ext cx="319088"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6</a:t>
            </a:r>
          </a:p>
        </p:txBody>
      </p:sp>
      <p:sp>
        <p:nvSpPr>
          <p:cNvPr id="12309" name="Oval 32"/>
          <p:cNvSpPr>
            <a:spLocks noChangeArrowheads="1"/>
          </p:cNvSpPr>
          <p:nvPr/>
        </p:nvSpPr>
        <p:spPr bwMode="auto">
          <a:xfrm>
            <a:off x="5637213" y="4497959"/>
            <a:ext cx="319087"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5</a:t>
            </a:r>
          </a:p>
        </p:txBody>
      </p:sp>
      <p:sp>
        <p:nvSpPr>
          <p:cNvPr id="12310" name="Oval 33"/>
          <p:cNvSpPr>
            <a:spLocks noChangeArrowheads="1"/>
          </p:cNvSpPr>
          <p:nvPr/>
        </p:nvSpPr>
        <p:spPr bwMode="auto">
          <a:xfrm>
            <a:off x="6224588" y="4993259"/>
            <a:ext cx="320675"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7</a:t>
            </a:r>
          </a:p>
        </p:txBody>
      </p:sp>
      <p:cxnSp>
        <p:nvCxnSpPr>
          <p:cNvPr id="12311" name="AutoShape 38"/>
          <p:cNvCxnSpPr>
            <a:cxnSpLocks noChangeShapeType="1"/>
            <a:stCxn id="12307" idx="3"/>
            <a:endCxn id="12309" idx="7"/>
          </p:cNvCxnSpPr>
          <p:nvPr/>
        </p:nvCxnSpPr>
        <p:spPr bwMode="auto">
          <a:xfrm flipH="1">
            <a:off x="5909571" y="4259143"/>
            <a:ext cx="727104" cy="285778"/>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2312" name="AutoShape 39"/>
          <p:cNvCxnSpPr>
            <a:cxnSpLocks noChangeShapeType="1"/>
            <a:stCxn id="12308" idx="1"/>
            <a:endCxn id="12307" idx="5"/>
          </p:cNvCxnSpPr>
          <p:nvPr/>
        </p:nvCxnSpPr>
        <p:spPr bwMode="auto">
          <a:xfrm flipH="1" flipV="1">
            <a:off x="6863426" y="4259143"/>
            <a:ext cx="1184303" cy="285778"/>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2313" name="AutoShape 41"/>
          <p:cNvCxnSpPr>
            <a:cxnSpLocks noChangeShapeType="1"/>
            <a:stCxn id="12317" idx="7"/>
            <a:endCxn id="12308" idx="3"/>
          </p:cNvCxnSpPr>
          <p:nvPr/>
        </p:nvCxnSpPr>
        <p:spPr bwMode="auto">
          <a:xfrm flipV="1">
            <a:off x="7781001" y="4771672"/>
            <a:ext cx="266728" cy="268549"/>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2314" name="AutoShape 44"/>
          <p:cNvCxnSpPr>
            <a:cxnSpLocks noChangeShapeType="1"/>
            <a:stCxn id="12316" idx="7"/>
            <a:endCxn id="12309" idx="3"/>
          </p:cNvCxnSpPr>
          <p:nvPr/>
        </p:nvCxnSpPr>
        <p:spPr bwMode="auto">
          <a:xfrm flipV="1">
            <a:off x="5322196" y="4771672"/>
            <a:ext cx="361746" cy="24416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2315" name="AutoShape 45"/>
          <p:cNvCxnSpPr>
            <a:cxnSpLocks noChangeShapeType="1"/>
            <a:stCxn id="12310" idx="1"/>
            <a:endCxn id="12309" idx="5"/>
          </p:cNvCxnSpPr>
          <p:nvPr/>
        </p:nvCxnSpPr>
        <p:spPr bwMode="auto">
          <a:xfrm flipH="1" flipV="1">
            <a:off x="5909571" y="4771672"/>
            <a:ext cx="361979" cy="268549"/>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sp>
        <p:nvSpPr>
          <p:cNvPr id="12316" name="Oval 46"/>
          <p:cNvSpPr>
            <a:spLocks noChangeArrowheads="1"/>
          </p:cNvSpPr>
          <p:nvPr/>
        </p:nvSpPr>
        <p:spPr bwMode="auto">
          <a:xfrm>
            <a:off x="5049838" y="4968875"/>
            <a:ext cx="319087"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9</a:t>
            </a:r>
          </a:p>
        </p:txBody>
      </p:sp>
      <p:sp>
        <p:nvSpPr>
          <p:cNvPr id="12317" name="Oval 51"/>
          <p:cNvSpPr>
            <a:spLocks noChangeArrowheads="1"/>
          </p:cNvSpPr>
          <p:nvPr/>
        </p:nvSpPr>
        <p:spPr bwMode="auto">
          <a:xfrm>
            <a:off x="7507288" y="4993259"/>
            <a:ext cx="320675" cy="320675"/>
          </a:xfrm>
          <a:prstGeom prst="ellipse">
            <a:avLst/>
          </a:prstGeom>
          <a:solidFill>
            <a:schemeClr val="accent1"/>
          </a:solidFill>
          <a:ln w="3810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1</a:t>
            </a:r>
          </a:p>
        </p:txBody>
      </p:sp>
      <p:sp>
        <p:nvSpPr>
          <p:cNvPr id="12318" name="Text Box 57"/>
          <p:cNvSpPr txBox="1">
            <a:spLocks noChangeArrowheads="1"/>
          </p:cNvSpPr>
          <p:nvPr/>
        </p:nvSpPr>
        <p:spPr bwMode="auto">
          <a:xfrm>
            <a:off x="6935788" y="2327275"/>
            <a:ext cx="303212"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b="1" i="1">
                <a:latin typeface="Times New Roman" pitchFamily="18" charset="0"/>
              </a:rPr>
              <a:t>z</a:t>
            </a:r>
          </a:p>
        </p:txBody>
      </p:sp>
      <p:sp>
        <p:nvSpPr>
          <p:cNvPr id="12319" name="Text Box 58"/>
          <p:cNvSpPr txBox="1">
            <a:spLocks noChangeArrowheads="1"/>
          </p:cNvSpPr>
          <p:nvPr/>
        </p:nvSpPr>
        <p:spPr bwMode="auto">
          <a:xfrm>
            <a:off x="7240588" y="4724400"/>
            <a:ext cx="303212"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b="1" i="1">
                <a:latin typeface="Times New Roman" pitchFamily="18" charset="0"/>
              </a:rPr>
              <a:t>z</a:t>
            </a:r>
          </a:p>
        </p:txBody>
      </p:sp>
      <p:sp>
        <p:nvSpPr>
          <p:cNvPr id="2" name="Footer Placeholder 1"/>
          <p:cNvSpPr>
            <a:spLocks noGrp="1"/>
          </p:cNvSpPr>
          <p:nvPr>
            <p:ph type="ftr" sz="quarter" idx="11"/>
          </p:nvPr>
        </p:nvSpPr>
        <p:spPr/>
        <p:txBody>
          <a:bodyPr/>
          <a:lstStyle/>
          <a:p>
            <a:pPr algn="l"/>
            <a:r>
              <a:rPr lang="en-US" smtClean="0">
                <a:solidFill>
                  <a:srgbClr val="993300"/>
                </a:solidFill>
              </a:rPr>
              <a:t>CPSC 3200 </a:t>
            </a:r>
          </a:p>
          <a:p>
            <a:pPr algn="l"/>
            <a:r>
              <a:rPr lang="en-US" smtClean="0">
                <a:solidFill>
                  <a:srgbClr val="993300"/>
                </a:solidFill>
              </a:rPr>
              <a:t>University of Tennessee at Chattanooga – Summer 2013</a:t>
            </a:r>
          </a:p>
          <a:p>
            <a:endParaRPr lang="en-US" dirty="0" smtClean="0"/>
          </a:p>
        </p:txBody>
      </p:sp>
      <p:sp>
        <p:nvSpPr>
          <p:cNvPr id="3" name="Slide Number Placeholder 2"/>
          <p:cNvSpPr>
            <a:spLocks noGrp="1"/>
          </p:cNvSpPr>
          <p:nvPr>
            <p:ph type="sldNum" sz="quarter" idx="12"/>
          </p:nvPr>
        </p:nvSpPr>
        <p:spPr/>
        <p:txBody>
          <a:bodyPr/>
          <a:lstStyle/>
          <a:p>
            <a:fld id="{B81203D6-0DDA-4AA7-8C29-C8F6DF4F2EC9}" type="slidenum">
              <a:rPr lang="en-US" smtClean="0"/>
              <a:t>15</a:t>
            </a:fld>
            <a:endParaRPr lang="en-US"/>
          </a:p>
        </p:txBody>
      </p:sp>
      <p:sp>
        <p:nvSpPr>
          <p:cNvPr id="35" name="Date Placeholder 17"/>
          <p:cNvSpPr txBox="1">
            <a:spLocks/>
          </p:cNvSpPr>
          <p:nvPr/>
        </p:nvSpPr>
        <p:spPr>
          <a:xfrm>
            <a:off x="6553200" y="6340475"/>
            <a:ext cx="2133600" cy="365125"/>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lstStyle>
            <a:defPPr>
              <a:defRPr lang="en-US"/>
            </a:defPPr>
            <a:lvl1pPr marL="0" algn="l" defTabSz="914400" rtl="0" eaLnBrk="0" latinLnBrk="0" hangingPunct="0">
              <a:defRPr sz="2400" kern="1200">
                <a:solidFill>
                  <a:schemeClr val="tx1"/>
                </a:solidFill>
                <a:latin typeface="Tahoma" pitchFamily="34" charset="0"/>
                <a:ea typeface="+mn-ea"/>
                <a:cs typeface="+mn-cs"/>
              </a:defRPr>
            </a:lvl1pPr>
            <a:lvl2pPr marL="742950" indent="-285750" algn="l" defTabSz="914400" rtl="0" eaLnBrk="0" latinLnBrk="0" hangingPunct="0">
              <a:defRPr sz="2400" kern="1200">
                <a:solidFill>
                  <a:schemeClr val="tx1"/>
                </a:solidFill>
                <a:latin typeface="Tahoma" pitchFamily="34" charset="0"/>
                <a:ea typeface="+mn-ea"/>
                <a:cs typeface="+mn-cs"/>
              </a:defRPr>
            </a:lvl2pPr>
            <a:lvl3pPr marL="1143000" indent="-228600" algn="l" defTabSz="914400" rtl="0" eaLnBrk="0" latinLnBrk="0" hangingPunct="0">
              <a:defRPr sz="2400" kern="1200">
                <a:solidFill>
                  <a:schemeClr val="tx1"/>
                </a:solidFill>
                <a:latin typeface="Tahoma" pitchFamily="34" charset="0"/>
                <a:ea typeface="+mn-ea"/>
                <a:cs typeface="+mn-cs"/>
              </a:defRPr>
            </a:lvl3pPr>
            <a:lvl4pPr marL="1600200" indent="-228600" algn="l" defTabSz="914400" rtl="0" eaLnBrk="0" latinLnBrk="0" hangingPunct="0">
              <a:defRPr sz="2400" kern="1200">
                <a:solidFill>
                  <a:schemeClr val="tx1"/>
                </a:solidFill>
                <a:latin typeface="Tahoma" pitchFamily="34" charset="0"/>
                <a:ea typeface="+mn-ea"/>
                <a:cs typeface="+mn-cs"/>
              </a:defRPr>
            </a:lvl4pPr>
            <a:lvl5pPr marL="2057400" indent="-228600" algn="l" defTabSz="914400" rtl="0" eaLnBrk="0" latinLnBrk="0" hangingPunct="0">
              <a:defRPr sz="2400" kern="1200">
                <a:solidFill>
                  <a:schemeClr val="tx1"/>
                </a:solidFill>
                <a:latin typeface="Tahoma" pitchFamily="34" charset="0"/>
                <a:ea typeface="+mn-ea"/>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9pPr>
          </a:lstStyle>
          <a:p>
            <a:pPr eaLnBrk="1" hangingPunct="1"/>
            <a:r>
              <a:rPr lang="en-US" sz="1000" kern="1200" dirty="0" smtClean="0">
                <a:solidFill>
                  <a:srgbClr val="993300"/>
                </a:solidFill>
                <a:latin typeface="+mn-lt"/>
                <a:ea typeface="+mn-ea"/>
                <a:cs typeface="+mn-cs"/>
              </a:rPr>
              <a:t>© 2010 Goodrich, </a:t>
            </a:r>
            <a:r>
              <a:rPr lang="en-US" sz="1000" kern="1200" dirty="0" err="1" smtClean="0">
                <a:solidFill>
                  <a:srgbClr val="993300"/>
                </a:solidFill>
                <a:latin typeface="+mn-lt"/>
                <a:ea typeface="+mn-ea"/>
                <a:cs typeface="+mn-cs"/>
              </a:rPr>
              <a:t>Tamassia</a:t>
            </a:r>
            <a:endParaRPr lang="en-US" sz="1000" kern="1200" dirty="0">
              <a:solidFill>
                <a:srgbClr val="993300"/>
              </a:solidFill>
              <a:latin typeface="+mn-lt"/>
              <a:ea typeface="+mn-ea"/>
              <a:cs typeface="+mn-cs"/>
            </a:endParaRPr>
          </a:p>
        </p:txBody>
      </p:sp>
    </p:spTree>
    <p:extLst>
      <p:ext uri="{BB962C8B-B14F-4D97-AF65-F5344CB8AC3E}">
        <p14:creationId xmlns:p14="http://schemas.microsoft.com/office/powerpoint/2010/main" val="99860927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Rectangle 2"/>
          <p:cNvSpPr>
            <a:spLocks noGrp="1" noChangeArrowheads="1"/>
          </p:cNvSpPr>
          <p:nvPr>
            <p:ph type="title"/>
          </p:nvPr>
        </p:nvSpPr>
        <p:spPr/>
        <p:txBody>
          <a:bodyPr/>
          <a:lstStyle/>
          <a:p>
            <a:pPr algn="l" eaLnBrk="1" hangingPunct="1"/>
            <a:r>
              <a:rPr lang="en-US" smtClean="0">
                <a:latin typeface="Arial" charset="0"/>
                <a:ea typeface="Arial" charset="0"/>
                <a:cs typeface="Arial" charset="0"/>
              </a:rPr>
              <a:t>Upheap</a:t>
            </a:r>
            <a:endParaRPr lang="en-US" dirty="0" smtClean="0">
              <a:latin typeface="Arial" charset="0"/>
              <a:ea typeface="Arial" charset="0"/>
              <a:cs typeface="Arial" charset="0"/>
            </a:endParaRPr>
          </a:p>
        </p:txBody>
      </p:sp>
      <p:sp>
        <p:nvSpPr>
          <p:cNvPr id="13317" name="Rectangle 3" descr="Rectangle: Click to edit Master text styles&#10;Second level&#10;Third level&#10;Fourth level&#10;Fifth level"/>
          <p:cNvSpPr>
            <a:spLocks noGrp="1" noChangeArrowheads="1"/>
          </p:cNvSpPr>
          <p:nvPr>
            <p:ph type="body" idx="1"/>
          </p:nvPr>
        </p:nvSpPr>
        <p:spPr>
          <a:xfrm>
            <a:off x="381000" y="1371599"/>
            <a:ext cx="8534400" cy="2987675"/>
          </a:xfrm>
        </p:spPr>
        <p:txBody>
          <a:bodyPr>
            <a:noAutofit/>
          </a:bodyPr>
          <a:lstStyle/>
          <a:p>
            <a:pPr eaLnBrk="1" hangingPunct="1"/>
            <a:r>
              <a:rPr lang="en-US" sz="2000" dirty="0" smtClean="0"/>
              <a:t>After the insertion of a new key </a:t>
            </a:r>
            <a:r>
              <a:rPr lang="en-US" sz="2000" b="1" i="1" dirty="0" smtClean="0"/>
              <a:t>k</a:t>
            </a:r>
            <a:r>
              <a:rPr lang="en-US" sz="2000" dirty="0" smtClean="0"/>
              <a:t>, the heap-order property may be violated.</a:t>
            </a:r>
          </a:p>
          <a:p>
            <a:pPr eaLnBrk="1" hangingPunct="1"/>
            <a:r>
              <a:rPr lang="en-US" sz="2000" dirty="0" smtClean="0"/>
              <a:t>Algorithm </a:t>
            </a:r>
            <a:r>
              <a:rPr lang="en-US" sz="2000" b="1" dirty="0" err="1" smtClean="0"/>
              <a:t>upheap</a:t>
            </a:r>
            <a:r>
              <a:rPr lang="en-US" sz="2000" dirty="0" smtClean="0"/>
              <a:t> restores the heap-order property by swapping </a:t>
            </a:r>
            <a:r>
              <a:rPr lang="en-US" sz="2000" b="1" i="1" dirty="0" smtClean="0"/>
              <a:t>k</a:t>
            </a:r>
            <a:r>
              <a:rPr lang="en-US" sz="2000" dirty="0" smtClean="0"/>
              <a:t> along an upward path from the insertion node.</a:t>
            </a:r>
          </a:p>
          <a:p>
            <a:pPr eaLnBrk="1" hangingPunct="1"/>
            <a:r>
              <a:rPr lang="en-US" sz="2000" b="1" dirty="0" err="1" smtClean="0"/>
              <a:t>Upheap</a:t>
            </a:r>
            <a:r>
              <a:rPr lang="en-US" sz="2000" dirty="0" smtClean="0"/>
              <a:t> terminates when the key </a:t>
            </a:r>
            <a:r>
              <a:rPr lang="en-US" sz="2000" b="1" i="1" dirty="0" smtClean="0"/>
              <a:t>k</a:t>
            </a:r>
            <a:r>
              <a:rPr lang="en-US" sz="2000" dirty="0" smtClean="0"/>
              <a:t> reaches the root or a node whose parent has a key smaller than or equal to </a:t>
            </a:r>
            <a:r>
              <a:rPr lang="en-US" sz="2000" b="1" i="1" dirty="0" smtClean="0"/>
              <a:t>k</a:t>
            </a:r>
            <a:r>
              <a:rPr lang="en-US" sz="2000" dirty="0" smtClean="0"/>
              <a:t> </a:t>
            </a:r>
          </a:p>
          <a:p>
            <a:pPr eaLnBrk="1" hangingPunct="1"/>
            <a:r>
              <a:rPr lang="en-US" sz="2000" dirty="0" smtClean="0"/>
              <a:t>Since a heap has height </a:t>
            </a:r>
            <a:r>
              <a:rPr lang="en-US" sz="2000" b="1" i="1" dirty="0" smtClean="0"/>
              <a:t>O</a:t>
            </a:r>
            <a:r>
              <a:rPr lang="en-US" sz="2000" dirty="0" smtClean="0"/>
              <a:t>(log </a:t>
            </a:r>
            <a:r>
              <a:rPr lang="en-US" sz="2000" b="1" i="1" dirty="0" smtClean="0"/>
              <a:t>n</a:t>
            </a:r>
            <a:r>
              <a:rPr lang="en-US" sz="2000" dirty="0" smtClean="0"/>
              <a:t>), </a:t>
            </a:r>
            <a:r>
              <a:rPr lang="en-US" sz="2000" b="1" dirty="0" err="1" smtClean="0"/>
              <a:t>upheap</a:t>
            </a:r>
            <a:r>
              <a:rPr lang="en-US" sz="2000" dirty="0" smtClean="0"/>
              <a:t> runs in </a:t>
            </a:r>
            <a:r>
              <a:rPr lang="en-US" sz="2000" b="1" i="1" dirty="0" smtClean="0"/>
              <a:t>O</a:t>
            </a:r>
            <a:r>
              <a:rPr lang="en-US" sz="2000" dirty="0" smtClean="0"/>
              <a:t>(log </a:t>
            </a:r>
            <a:r>
              <a:rPr lang="en-US" sz="2000" b="1" i="1" dirty="0" smtClean="0"/>
              <a:t>n</a:t>
            </a:r>
            <a:r>
              <a:rPr lang="en-US" sz="2000" dirty="0" smtClean="0"/>
              <a:t>) time.</a:t>
            </a:r>
          </a:p>
        </p:txBody>
      </p:sp>
      <p:sp>
        <p:nvSpPr>
          <p:cNvPr id="13318" name="Oval 4"/>
          <p:cNvSpPr>
            <a:spLocks noChangeArrowheads="1"/>
          </p:cNvSpPr>
          <p:nvPr/>
        </p:nvSpPr>
        <p:spPr bwMode="auto">
          <a:xfrm>
            <a:off x="2508250" y="4359275"/>
            <a:ext cx="320675" cy="319088"/>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2</a:t>
            </a:r>
          </a:p>
        </p:txBody>
      </p:sp>
      <p:sp>
        <p:nvSpPr>
          <p:cNvPr id="13319" name="Oval 5"/>
          <p:cNvSpPr>
            <a:spLocks noChangeArrowheads="1"/>
          </p:cNvSpPr>
          <p:nvPr/>
        </p:nvSpPr>
        <p:spPr bwMode="auto">
          <a:xfrm>
            <a:off x="3919538" y="4870450"/>
            <a:ext cx="319087" cy="320675"/>
          </a:xfrm>
          <a:prstGeom prst="ellipse">
            <a:avLst/>
          </a:prstGeom>
          <a:solidFill>
            <a:schemeClr val="accent1"/>
          </a:solidFill>
          <a:ln w="3810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1</a:t>
            </a:r>
          </a:p>
        </p:txBody>
      </p:sp>
      <p:sp>
        <p:nvSpPr>
          <p:cNvPr id="13320" name="Oval 6"/>
          <p:cNvSpPr>
            <a:spLocks noChangeArrowheads="1"/>
          </p:cNvSpPr>
          <p:nvPr/>
        </p:nvSpPr>
        <p:spPr bwMode="auto">
          <a:xfrm>
            <a:off x="1555750" y="4870450"/>
            <a:ext cx="319088"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5</a:t>
            </a:r>
          </a:p>
        </p:txBody>
      </p:sp>
      <p:sp>
        <p:nvSpPr>
          <p:cNvPr id="13321" name="Oval 7"/>
          <p:cNvSpPr>
            <a:spLocks noChangeArrowheads="1"/>
          </p:cNvSpPr>
          <p:nvPr/>
        </p:nvSpPr>
        <p:spPr bwMode="auto">
          <a:xfrm>
            <a:off x="2143125" y="5365750"/>
            <a:ext cx="320675"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7</a:t>
            </a:r>
          </a:p>
        </p:txBody>
      </p:sp>
      <p:cxnSp>
        <p:nvCxnSpPr>
          <p:cNvPr id="13322" name="AutoShape 11"/>
          <p:cNvCxnSpPr>
            <a:cxnSpLocks noChangeShapeType="1"/>
            <a:stCxn id="13318" idx="3"/>
            <a:endCxn id="13320" idx="7"/>
          </p:cNvCxnSpPr>
          <p:nvPr/>
        </p:nvCxnSpPr>
        <p:spPr bwMode="auto">
          <a:xfrm flipH="1">
            <a:off x="1828800" y="4640263"/>
            <a:ext cx="727075" cy="2698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3323" name="AutoShape 12"/>
          <p:cNvCxnSpPr>
            <a:cxnSpLocks noChangeShapeType="1"/>
            <a:stCxn id="13319" idx="1"/>
            <a:endCxn id="13318" idx="5"/>
          </p:cNvCxnSpPr>
          <p:nvPr/>
        </p:nvCxnSpPr>
        <p:spPr bwMode="auto">
          <a:xfrm flipH="1" flipV="1">
            <a:off x="2781300" y="4641850"/>
            <a:ext cx="1184275" cy="2571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3324" name="AutoShape 14"/>
          <p:cNvCxnSpPr>
            <a:cxnSpLocks noChangeShapeType="1"/>
            <a:stCxn id="13328" idx="7"/>
            <a:endCxn id="13319" idx="3"/>
          </p:cNvCxnSpPr>
          <p:nvPr/>
        </p:nvCxnSpPr>
        <p:spPr bwMode="auto">
          <a:xfrm flipV="1">
            <a:off x="3698875" y="5162550"/>
            <a:ext cx="266700" cy="231775"/>
          </a:xfrm>
          <a:prstGeom prst="straightConnector1">
            <a:avLst/>
          </a:prstGeom>
          <a:noFill/>
          <a:ln w="38100">
            <a:solidFill>
              <a:schemeClr val="tx1"/>
            </a:solidFill>
            <a:round/>
            <a:headEnd/>
            <a:tailEnd/>
          </a:ln>
          <a:extLst>
            <a:ext uri="{909E8E84-426E-40dd-AFC4-6F175D3DCCD1}">
              <a14:hiddenFill xmlns:a14="http://schemas.microsoft.com/office/drawing/2010/main" xmlns="">
                <a:noFill/>
              </a14:hiddenFill>
            </a:ext>
          </a:extLst>
        </p:spPr>
      </p:cxnSp>
      <p:cxnSp>
        <p:nvCxnSpPr>
          <p:cNvPr id="13325" name="AutoShape 17"/>
          <p:cNvCxnSpPr>
            <a:cxnSpLocks noChangeShapeType="1"/>
            <a:stCxn id="13327" idx="7"/>
            <a:endCxn id="13320" idx="3"/>
          </p:cNvCxnSpPr>
          <p:nvPr/>
        </p:nvCxnSpPr>
        <p:spPr bwMode="auto">
          <a:xfrm flipV="1">
            <a:off x="1241425" y="5153025"/>
            <a:ext cx="360363" cy="25082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3326" name="AutoShape 18"/>
          <p:cNvCxnSpPr>
            <a:cxnSpLocks noChangeShapeType="1"/>
            <a:stCxn id="13321" idx="1"/>
            <a:endCxn id="13320" idx="5"/>
          </p:cNvCxnSpPr>
          <p:nvPr/>
        </p:nvCxnSpPr>
        <p:spPr bwMode="auto">
          <a:xfrm flipH="1" flipV="1">
            <a:off x="1828800" y="5153025"/>
            <a:ext cx="361950" cy="25082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sp>
        <p:nvSpPr>
          <p:cNvPr id="13327" name="Oval 19"/>
          <p:cNvSpPr>
            <a:spLocks noChangeArrowheads="1"/>
          </p:cNvSpPr>
          <p:nvPr/>
        </p:nvSpPr>
        <p:spPr bwMode="auto">
          <a:xfrm>
            <a:off x="968375" y="5365750"/>
            <a:ext cx="319088"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9</a:t>
            </a:r>
          </a:p>
        </p:txBody>
      </p:sp>
      <p:sp>
        <p:nvSpPr>
          <p:cNvPr id="13328" name="Oval 24"/>
          <p:cNvSpPr>
            <a:spLocks noChangeArrowheads="1"/>
          </p:cNvSpPr>
          <p:nvPr/>
        </p:nvSpPr>
        <p:spPr bwMode="auto">
          <a:xfrm>
            <a:off x="3425825" y="5365750"/>
            <a:ext cx="320675" cy="320675"/>
          </a:xfrm>
          <a:prstGeom prst="ellipse">
            <a:avLst/>
          </a:prstGeom>
          <a:solidFill>
            <a:schemeClr val="accent1"/>
          </a:solidFill>
          <a:ln w="3810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6</a:t>
            </a:r>
          </a:p>
        </p:txBody>
      </p:sp>
      <p:sp>
        <p:nvSpPr>
          <p:cNvPr id="13329" name="Text Box 29"/>
          <p:cNvSpPr txBox="1">
            <a:spLocks noChangeArrowheads="1"/>
          </p:cNvSpPr>
          <p:nvPr/>
        </p:nvSpPr>
        <p:spPr bwMode="auto">
          <a:xfrm>
            <a:off x="3159125" y="5121275"/>
            <a:ext cx="303213"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b="1" i="1">
                <a:latin typeface="Times New Roman" pitchFamily="18" charset="0"/>
              </a:rPr>
              <a:t>z</a:t>
            </a:r>
          </a:p>
        </p:txBody>
      </p:sp>
      <p:sp>
        <p:nvSpPr>
          <p:cNvPr id="13330" name="Oval 30"/>
          <p:cNvSpPr>
            <a:spLocks noChangeArrowheads="1"/>
          </p:cNvSpPr>
          <p:nvPr/>
        </p:nvSpPr>
        <p:spPr bwMode="auto">
          <a:xfrm>
            <a:off x="6705600" y="4359275"/>
            <a:ext cx="320675" cy="319088"/>
          </a:xfrm>
          <a:prstGeom prst="ellipse">
            <a:avLst/>
          </a:prstGeom>
          <a:solidFill>
            <a:schemeClr val="accent1"/>
          </a:solidFill>
          <a:ln w="3810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1</a:t>
            </a:r>
          </a:p>
        </p:txBody>
      </p:sp>
      <p:sp>
        <p:nvSpPr>
          <p:cNvPr id="13331" name="Oval 31"/>
          <p:cNvSpPr>
            <a:spLocks noChangeArrowheads="1"/>
          </p:cNvSpPr>
          <p:nvPr/>
        </p:nvSpPr>
        <p:spPr bwMode="auto">
          <a:xfrm>
            <a:off x="8116888" y="4870450"/>
            <a:ext cx="319087" cy="320675"/>
          </a:xfrm>
          <a:prstGeom prst="ellipse">
            <a:avLst/>
          </a:prstGeom>
          <a:solidFill>
            <a:schemeClr val="accent1"/>
          </a:solidFill>
          <a:ln w="3810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2</a:t>
            </a:r>
          </a:p>
        </p:txBody>
      </p:sp>
      <p:sp>
        <p:nvSpPr>
          <p:cNvPr id="13332" name="Oval 32"/>
          <p:cNvSpPr>
            <a:spLocks noChangeArrowheads="1"/>
          </p:cNvSpPr>
          <p:nvPr/>
        </p:nvSpPr>
        <p:spPr bwMode="auto">
          <a:xfrm>
            <a:off x="5753100" y="4870450"/>
            <a:ext cx="319088"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5</a:t>
            </a:r>
          </a:p>
        </p:txBody>
      </p:sp>
      <p:sp>
        <p:nvSpPr>
          <p:cNvPr id="13333" name="Oval 33"/>
          <p:cNvSpPr>
            <a:spLocks noChangeArrowheads="1"/>
          </p:cNvSpPr>
          <p:nvPr/>
        </p:nvSpPr>
        <p:spPr bwMode="auto">
          <a:xfrm>
            <a:off x="6340475" y="5365750"/>
            <a:ext cx="320675"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7</a:t>
            </a:r>
          </a:p>
        </p:txBody>
      </p:sp>
      <p:cxnSp>
        <p:nvCxnSpPr>
          <p:cNvPr id="13334" name="AutoShape 37"/>
          <p:cNvCxnSpPr>
            <a:cxnSpLocks noChangeShapeType="1"/>
            <a:stCxn id="13330" idx="3"/>
            <a:endCxn id="13332" idx="7"/>
          </p:cNvCxnSpPr>
          <p:nvPr/>
        </p:nvCxnSpPr>
        <p:spPr bwMode="auto">
          <a:xfrm flipH="1">
            <a:off x="6026150" y="4651375"/>
            <a:ext cx="727075" cy="2571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3335" name="AutoShape 38"/>
          <p:cNvCxnSpPr>
            <a:cxnSpLocks noChangeShapeType="1"/>
            <a:stCxn id="13331" idx="1"/>
            <a:endCxn id="13330" idx="5"/>
          </p:cNvCxnSpPr>
          <p:nvPr/>
        </p:nvCxnSpPr>
        <p:spPr bwMode="auto">
          <a:xfrm flipH="1" flipV="1">
            <a:off x="6978650" y="4651375"/>
            <a:ext cx="1184275" cy="247650"/>
          </a:xfrm>
          <a:prstGeom prst="straightConnector1">
            <a:avLst/>
          </a:prstGeom>
          <a:noFill/>
          <a:ln w="38100">
            <a:solidFill>
              <a:schemeClr val="tx1"/>
            </a:solidFill>
            <a:round/>
            <a:headEnd/>
            <a:tailEnd/>
          </a:ln>
          <a:extLst>
            <a:ext uri="{909E8E84-426E-40dd-AFC4-6F175D3DCCD1}">
              <a14:hiddenFill xmlns:a14="http://schemas.microsoft.com/office/drawing/2010/main" xmlns="">
                <a:noFill/>
              </a14:hiddenFill>
            </a:ext>
          </a:extLst>
        </p:spPr>
      </p:cxnSp>
      <p:cxnSp>
        <p:nvCxnSpPr>
          <p:cNvPr id="13336" name="AutoShape 40"/>
          <p:cNvCxnSpPr>
            <a:cxnSpLocks noChangeShapeType="1"/>
            <a:stCxn id="13340" idx="7"/>
            <a:endCxn id="13331" idx="3"/>
          </p:cNvCxnSpPr>
          <p:nvPr/>
        </p:nvCxnSpPr>
        <p:spPr bwMode="auto">
          <a:xfrm flipV="1">
            <a:off x="7896225" y="5162550"/>
            <a:ext cx="266700" cy="231775"/>
          </a:xfrm>
          <a:prstGeom prst="straightConnector1">
            <a:avLst/>
          </a:prstGeom>
          <a:noFill/>
          <a:ln w="38100">
            <a:solidFill>
              <a:schemeClr val="tx1"/>
            </a:solidFill>
            <a:round/>
            <a:headEnd/>
            <a:tailEnd/>
          </a:ln>
          <a:extLst>
            <a:ext uri="{909E8E84-426E-40dd-AFC4-6F175D3DCCD1}">
              <a14:hiddenFill xmlns:a14="http://schemas.microsoft.com/office/drawing/2010/main" xmlns="">
                <a:noFill/>
              </a14:hiddenFill>
            </a:ext>
          </a:extLst>
        </p:spPr>
      </p:cxnSp>
      <p:cxnSp>
        <p:nvCxnSpPr>
          <p:cNvPr id="13337" name="AutoShape 43"/>
          <p:cNvCxnSpPr>
            <a:cxnSpLocks noChangeShapeType="1"/>
            <a:stCxn id="13339" idx="7"/>
            <a:endCxn id="13332" idx="3"/>
          </p:cNvCxnSpPr>
          <p:nvPr/>
        </p:nvCxnSpPr>
        <p:spPr bwMode="auto">
          <a:xfrm flipV="1">
            <a:off x="5438775" y="5153025"/>
            <a:ext cx="360363" cy="25082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3338" name="AutoShape 44"/>
          <p:cNvCxnSpPr>
            <a:cxnSpLocks noChangeShapeType="1"/>
            <a:stCxn id="13333" idx="1"/>
            <a:endCxn id="13332" idx="5"/>
          </p:cNvCxnSpPr>
          <p:nvPr/>
        </p:nvCxnSpPr>
        <p:spPr bwMode="auto">
          <a:xfrm flipH="1" flipV="1">
            <a:off x="6026150" y="5153025"/>
            <a:ext cx="361950" cy="25082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sp>
        <p:nvSpPr>
          <p:cNvPr id="13339" name="Oval 45"/>
          <p:cNvSpPr>
            <a:spLocks noChangeArrowheads="1"/>
          </p:cNvSpPr>
          <p:nvPr/>
        </p:nvSpPr>
        <p:spPr bwMode="auto">
          <a:xfrm>
            <a:off x="5165725" y="5365750"/>
            <a:ext cx="319088"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9</a:t>
            </a:r>
          </a:p>
        </p:txBody>
      </p:sp>
      <p:sp>
        <p:nvSpPr>
          <p:cNvPr id="13340" name="Oval 50"/>
          <p:cNvSpPr>
            <a:spLocks noChangeArrowheads="1"/>
          </p:cNvSpPr>
          <p:nvPr/>
        </p:nvSpPr>
        <p:spPr bwMode="auto">
          <a:xfrm>
            <a:off x="7623175" y="5365750"/>
            <a:ext cx="320675" cy="320675"/>
          </a:xfrm>
          <a:prstGeom prst="ellipse">
            <a:avLst/>
          </a:prstGeom>
          <a:solidFill>
            <a:schemeClr val="accent1"/>
          </a:solidFill>
          <a:ln w="3810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6</a:t>
            </a:r>
          </a:p>
        </p:txBody>
      </p:sp>
      <p:sp>
        <p:nvSpPr>
          <p:cNvPr id="13341" name="Text Box 55"/>
          <p:cNvSpPr txBox="1">
            <a:spLocks noChangeArrowheads="1"/>
          </p:cNvSpPr>
          <p:nvPr/>
        </p:nvSpPr>
        <p:spPr bwMode="auto">
          <a:xfrm>
            <a:off x="7356475" y="5121275"/>
            <a:ext cx="303213"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b="1" i="1">
                <a:latin typeface="Times New Roman" pitchFamily="18" charset="0"/>
              </a:rPr>
              <a:t>z</a:t>
            </a:r>
          </a:p>
        </p:txBody>
      </p:sp>
      <p:cxnSp>
        <p:nvCxnSpPr>
          <p:cNvPr id="13342" name="AutoShape 58"/>
          <p:cNvCxnSpPr>
            <a:cxnSpLocks noChangeShapeType="1"/>
            <a:stCxn id="13331" idx="0"/>
            <a:endCxn id="13330" idx="7"/>
          </p:cNvCxnSpPr>
          <p:nvPr/>
        </p:nvCxnSpPr>
        <p:spPr bwMode="auto">
          <a:xfrm rot="5400000" flipH="1">
            <a:off x="7395369" y="3969544"/>
            <a:ext cx="465137" cy="1298575"/>
          </a:xfrm>
          <a:prstGeom prst="curvedConnector3">
            <a:avLst>
              <a:gd name="adj1" fmla="val 125597"/>
            </a:avLst>
          </a:prstGeom>
          <a:noFill/>
          <a:ln w="19050">
            <a:solidFill>
              <a:schemeClr val="tx2"/>
            </a:solidFill>
            <a:round/>
            <a:headEnd type="triangle" w="med" len="med"/>
            <a:tailEnd type="triangle" w="med" len="med"/>
          </a:ln>
          <a:extLst>
            <a:ext uri="{909E8E84-426E-40dd-AFC4-6F175D3DCCD1}">
              <a14:hiddenFill xmlns:a14="http://schemas.microsoft.com/office/drawing/2010/main" xmlns="">
                <a:noFill/>
              </a14:hiddenFill>
            </a:ext>
          </a:extLst>
        </p:spPr>
      </p:cxnSp>
      <p:cxnSp>
        <p:nvCxnSpPr>
          <p:cNvPr id="13343" name="AutoShape 59"/>
          <p:cNvCxnSpPr>
            <a:cxnSpLocks noChangeShapeType="1"/>
            <a:stCxn id="13331" idx="2"/>
            <a:endCxn id="13340" idx="1"/>
          </p:cNvCxnSpPr>
          <p:nvPr/>
        </p:nvCxnSpPr>
        <p:spPr bwMode="auto">
          <a:xfrm rot="10800000" flipV="1">
            <a:off x="7670800" y="5030788"/>
            <a:ext cx="427038" cy="363537"/>
          </a:xfrm>
          <a:prstGeom prst="curvedConnector2">
            <a:avLst/>
          </a:prstGeom>
          <a:noFill/>
          <a:ln w="19050">
            <a:solidFill>
              <a:schemeClr val="tx2"/>
            </a:solidFill>
            <a:round/>
            <a:headEnd type="triangle" w="med" len="med"/>
            <a:tailEnd type="triangle" w="med" len="med"/>
          </a:ln>
          <a:extLst>
            <a:ext uri="{909E8E84-426E-40dd-AFC4-6F175D3DCCD1}">
              <a14:hiddenFill xmlns:a14="http://schemas.microsoft.com/office/drawing/2010/main" xmlns="">
                <a:noFill/>
              </a14:hiddenFill>
            </a:ext>
          </a:extLst>
        </p:spPr>
      </p:cxnSp>
      <p:cxnSp>
        <p:nvCxnSpPr>
          <p:cNvPr id="13344" name="AutoShape 60"/>
          <p:cNvCxnSpPr>
            <a:cxnSpLocks noChangeShapeType="1"/>
            <a:stCxn id="13319" idx="2"/>
            <a:endCxn id="13328" idx="0"/>
          </p:cNvCxnSpPr>
          <p:nvPr/>
        </p:nvCxnSpPr>
        <p:spPr bwMode="auto">
          <a:xfrm rot="10800000" flipV="1">
            <a:off x="3586163" y="5030788"/>
            <a:ext cx="314325" cy="315912"/>
          </a:xfrm>
          <a:prstGeom prst="curvedConnector2">
            <a:avLst/>
          </a:prstGeom>
          <a:noFill/>
          <a:ln w="19050">
            <a:solidFill>
              <a:schemeClr val="tx2"/>
            </a:solidFill>
            <a:round/>
            <a:headEnd type="triangle" w="med" len="med"/>
            <a:tailEnd type="triangle" w="med" len="med"/>
          </a:ln>
          <a:extLst>
            <a:ext uri="{909E8E84-426E-40dd-AFC4-6F175D3DCCD1}">
              <a14:hiddenFill xmlns:a14="http://schemas.microsoft.com/office/drawing/2010/main" xmlns="">
                <a:noFill/>
              </a14:hiddenFill>
            </a:ext>
          </a:extLst>
        </p:spPr>
      </p:cxnSp>
      <p:sp>
        <p:nvSpPr>
          <p:cNvPr id="2" name="Footer Placeholder 1"/>
          <p:cNvSpPr>
            <a:spLocks noGrp="1"/>
          </p:cNvSpPr>
          <p:nvPr>
            <p:ph type="ftr" sz="quarter" idx="11"/>
          </p:nvPr>
        </p:nvSpPr>
        <p:spPr/>
        <p:txBody>
          <a:bodyPr/>
          <a:lstStyle/>
          <a:p>
            <a:pPr algn="l"/>
            <a:r>
              <a:rPr lang="en-US" smtClean="0">
                <a:solidFill>
                  <a:srgbClr val="993300"/>
                </a:solidFill>
              </a:rPr>
              <a:t>CPSC 3200 </a:t>
            </a:r>
          </a:p>
          <a:p>
            <a:pPr algn="l"/>
            <a:r>
              <a:rPr lang="en-US" smtClean="0">
                <a:solidFill>
                  <a:srgbClr val="993300"/>
                </a:solidFill>
              </a:rPr>
              <a:t>University of Tennessee at Chattanooga – Summer 2013</a:t>
            </a:r>
          </a:p>
          <a:p>
            <a:endParaRPr lang="en-US" dirty="0" smtClean="0"/>
          </a:p>
        </p:txBody>
      </p:sp>
      <p:sp>
        <p:nvSpPr>
          <p:cNvPr id="3" name="Slide Number Placeholder 2"/>
          <p:cNvSpPr>
            <a:spLocks noGrp="1"/>
          </p:cNvSpPr>
          <p:nvPr>
            <p:ph type="sldNum" sz="quarter" idx="12"/>
          </p:nvPr>
        </p:nvSpPr>
        <p:spPr/>
        <p:txBody>
          <a:bodyPr/>
          <a:lstStyle/>
          <a:p>
            <a:fld id="{B81203D6-0DDA-4AA7-8C29-C8F6DF4F2EC9}" type="slidenum">
              <a:rPr lang="en-US" smtClean="0"/>
              <a:t>16</a:t>
            </a:fld>
            <a:endParaRPr lang="en-US"/>
          </a:p>
        </p:txBody>
      </p:sp>
      <p:sp>
        <p:nvSpPr>
          <p:cNvPr id="36" name="Date Placeholder 17"/>
          <p:cNvSpPr txBox="1">
            <a:spLocks/>
          </p:cNvSpPr>
          <p:nvPr/>
        </p:nvSpPr>
        <p:spPr>
          <a:xfrm>
            <a:off x="6553200" y="6340475"/>
            <a:ext cx="2133600" cy="365125"/>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lstStyle>
            <a:defPPr>
              <a:defRPr lang="en-US"/>
            </a:defPPr>
            <a:lvl1pPr marL="0" algn="l" defTabSz="914400" rtl="0" eaLnBrk="0" latinLnBrk="0" hangingPunct="0">
              <a:defRPr sz="2400" kern="1200">
                <a:solidFill>
                  <a:schemeClr val="tx1"/>
                </a:solidFill>
                <a:latin typeface="Tahoma" pitchFamily="34" charset="0"/>
                <a:ea typeface="+mn-ea"/>
                <a:cs typeface="+mn-cs"/>
              </a:defRPr>
            </a:lvl1pPr>
            <a:lvl2pPr marL="742950" indent="-285750" algn="l" defTabSz="914400" rtl="0" eaLnBrk="0" latinLnBrk="0" hangingPunct="0">
              <a:defRPr sz="2400" kern="1200">
                <a:solidFill>
                  <a:schemeClr val="tx1"/>
                </a:solidFill>
                <a:latin typeface="Tahoma" pitchFamily="34" charset="0"/>
                <a:ea typeface="+mn-ea"/>
                <a:cs typeface="+mn-cs"/>
              </a:defRPr>
            </a:lvl2pPr>
            <a:lvl3pPr marL="1143000" indent="-228600" algn="l" defTabSz="914400" rtl="0" eaLnBrk="0" latinLnBrk="0" hangingPunct="0">
              <a:defRPr sz="2400" kern="1200">
                <a:solidFill>
                  <a:schemeClr val="tx1"/>
                </a:solidFill>
                <a:latin typeface="Tahoma" pitchFamily="34" charset="0"/>
                <a:ea typeface="+mn-ea"/>
                <a:cs typeface="+mn-cs"/>
              </a:defRPr>
            </a:lvl3pPr>
            <a:lvl4pPr marL="1600200" indent="-228600" algn="l" defTabSz="914400" rtl="0" eaLnBrk="0" latinLnBrk="0" hangingPunct="0">
              <a:defRPr sz="2400" kern="1200">
                <a:solidFill>
                  <a:schemeClr val="tx1"/>
                </a:solidFill>
                <a:latin typeface="Tahoma" pitchFamily="34" charset="0"/>
                <a:ea typeface="+mn-ea"/>
                <a:cs typeface="+mn-cs"/>
              </a:defRPr>
            </a:lvl4pPr>
            <a:lvl5pPr marL="2057400" indent="-228600" algn="l" defTabSz="914400" rtl="0" eaLnBrk="0" latinLnBrk="0" hangingPunct="0">
              <a:defRPr sz="2400" kern="1200">
                <a:solidFill>
                  <a:schemeClr val="tx1"/>
                </a:solidFill>
                <a:latin typeface="Tahoma" pitchFamily="34" charset="0"/>
                <a:ea typeface="+mn-ea"/>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9pPr>
          </a:lstStyle>
          <a:p>
            <a:pPr eaLnBrk="1" hangingPunct="1"/>
            <a:r>
              <a:rPr lang="en-US" sz="1000" kern="1200" dirty="0" smtClean="0">
                <a:solidFill>
                  <a:srgbClr val="993300"/>
                </a:solidFill>
                <a:latin typeface="+mn-lt"/>
                <a:ea typeface="+mn-ea"/>
                <a:cs typeface="+mn-cs"/>
              </a:rPr>
              <a:t>© 2010 Goodrich, </a:t>
            </a:r>
            <a:r>
              <a:rPr lang="en-US" sz="1000" kern="1200" dirty="0" err="1" smtClean="0">
                <a:solidFill>
                  <a:srgbClr val="993300"/>
                </a:solidFill>
                <a:latin typeface="+mn-lt"/>
                <a:ea typeface="+mn-ea"/>
                <a:cs typeface="+mn-cs"/>
              </a:rPr>
              <a:t>Tamassia</a:t>
            </a:r>
            <a:endParaRPr lang="en-US" sz="1000" kern="1200" dirty="0">
              <a:solidFill>
                <a:srgbClr val="993300"/>
              </a:solidFill>
              <a:latin typeface="+mn-lt"/>
              <a:ea typeface="+mn-ea"/>
              <a:cs typeface="+mn-cs"/>
            </a:endParaRPr>
          </a:p>
        </p:txBody>
      </p:sp>
    </p:spTree>
    <p:extLst>
      <p:ext uri="{BB962C8B-B14F-4D97-AF65-F5344CB8AC3E}">
        <p14:creationId xmlns:p14="http://schemas.microsoft.com/office/powerpoint/2010/main" val="2100522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503238"/>
            <a:ext cx="8327136" cy="868362"/>
          </a:xfrm>
        </p:spPr>
        <p:txBody>
          <a:bodyPr>
            <a:normAutofit fontScale="90000"/>
          </a:bodyPr>
          <a:lstStyle/>
          <a:p>
            <a:pPr algn="l"/>
            <a:r>
              <a:rPr lang="en-US" dirty="0" smtClean="0">
                <a:latin typeface="Arial" charset="0"/>
                <a:ea typeface="Arial" charset="0"/>
                <a:cs typeface="Arial" charset="0"/>
              </a:rPr>
              <a:t>Implementing </a:t>
            </a:r>
            <a:r>
              <a:rPr lang="en-US" smtClean="0">
                <a:latin typeface="Arial" charset="0"/>
                <a:ea typeface="Arial" charset="0"/>
                <a:cs typeface="Arial" charset="0"/>
              </a:rPr>
              <a:t>A PQ </a:t>
            </a:r>
            <a:r>
              <a:rPr lang="en-US" dirty="0" smtClean="0">
                <a:latin typeface="Arial" charset="0"/>
                <a:ea typeface="Arial" charset="0"/>
                <a:cs typeface="Arial" charset="0"/>
              </a:rPr>
              <a:t>With A Heap</a:t>
            </a:r>
            <a:br>
              <a:rPr lang="en-US" dirty="0" smtClean="0">
                <a:latin typeface="Arial" charset="0"/>
                <a:ea typeface="Arial" charset="0"/>
                <a:cs typeface="Arial" charset="0"/>
              </a:rPr>
            </a:br>
            <a:r>
              <a:rPr lang="en-US" dirty="0" smtClean="0">
                <a:latin typeface="Arial" charset="0"/>
                <a:ea typeface="Arial" charset="0"/>
                <a:cs typeface="Arial" charset="0"/>
              </a:rPr>
              <a:t>Insert</a:t>
            </a:r>
            <a:endParaRPr lang="en-US" dirty="0">
              <a:latin typeface="Arial" charset="0"/>
              <a:ea typeface="Arial" charset="0"/>
              <a:cs typeface="Arial" charset="0"/>
            </a:endParaRPr>
          </a:p>
        </p:txBody>
      </p:sp>
      <p:pic>
        <p:nvPicPr>
          <p:cNvPr id="4" name="Content Placeholder 3" descr="Screen Shot 2014-10-28 at 3.09.36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l="38577" t="18006" r="24168" b="9755"/>
          <a:stretch/>
        </p:blipFill>
        <p:spPr>
          <a:xfrm>
            <a:off x="4596926" y="1647912"/>
            <a:ext cx="4282068" cy="4670385"/>
          </a:xfrm>
        </p:spPr>
      </p:pic>
      <p:pic>
        <p:nvPicPr>
          <p:cNvPr id="5" name="Picture 4" descr="Screen Shot 2014-10-28 at 3.10.54 PM.png"/>
          <p:cNvPicPr>
            <a:picLocks noChangeAspect="1"/>
          </p:cNvPicPr>
          <p:nvPr/>
        </p:nvPicPr>
        <p:blipFill rotWithShape="1">
          <a:blip r:embed="rId3">
            <a:extLst>
              <a:ext uri="{28A0092B-C50C-407E-A947-70E740481C1C}">
                <a14:useLocalDpi xmlns:a14="http://schemas.microsoft.com/office/drawing/2010/main" val="0"/>
              </a:ext>
            </a:extLst>
          </a:blip>
          <a:srcRect l="43501" t="17333" r="23788" b="48792"/>
          <a:stretch/>
        </p:blipFill>
        <p:spPr>
          <a:xfrm>
            <a:off x="314858" y="1658412"/>
            <a:ext cx="4252479" cy="2477119"/>
          </a:xfrm>
          <a:prstGeom prst="rect">
            <a:avLst/>
          </a:prstGeom>
        </p:spPr>
      </p:pic>
    </p:spTree>
    <p:extLst>
      <p:ext uri="{BB962C8B-B14F-4D97-AF65-F5344CB8AC3E}">
        <p14:creationId xmlns:p14="http://schemas.microsoft.com/office/powerpoint/2010/main" val="9818547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Rectangle 2"/>
          <p:cNvSpPr>
            <a:spLocks noGrp="1" noChangeArrowheads="1"/>
          </p:cNvSpPr>
          <p:nvPr>
            <p:ph type="title"/>
          </p:nvPr>
        </p:nvSpPr>
        <p:spPr/>
        <p:txBody>
          <a:bodyPr>
            <a:normAutofit/>
          </a:bodyPr>
          <a:lstStyle/>
          <a:p>
            <a:pPr algn="l" eaLnBrk="1" hangingPunct="1"/>
            <a:r>
              <a:rPr lang="en-US" sz="4000" dirty="0" smtClean="0">
                <a:latin typeface="Arial" charset="0"/>
                <a:ea typeface="Arial" charset="0"/>
                <a:cs typeface="Arial" charset="0"/>
              </a:rPr>
              <a:t>Removal from a Heap</a:t>
            </a:r>
          </a:p>
        </p:txBody>
      </p:sp>
      <p:sp>
        <p:nvSpPr>
          <p:cNvPr id="14341" name="Rectangle 3" descr="Rectangle: Click to edit Master text styles&#10;Second level&#10;Third level&#10;Fourth level&#10;Fifth level"/>
          <p:cNvSpPr>
            <a:spLocks noGrp="1" noChangeArrowheads="1"/>
          </p:cNvSpPr>
          <p:nvPr>
            <p:ph type="body" idx="1"/>
          </p:nvPr>
        </p:nvSpPr>
        <p:spPr>
          <a:xfrm>
            <a:off x="381000" y="1600200"/>
            <a:ext cx="4419600" cy="4572000"/>
          </a:xfrm>
        </p:spPr>
        <p:txBody>
          <a:bodyPr>
            <a:normAutofit/>
          </a:bodyPr>
          <a:lstStyle/>
          <a:p>
            <a:pPr eaLnBrk="1" hangingPunct="1"/>
            <a:r>
              <a:rPr lang="en-US" sz="2200" dirty="0" smtClean="0"/>
              <a:t>Method </a:t>
            </a:r>
            <a:r>
              <a:rPr lang="en-US" sz="2200" b="1" dirty="0" err="1" smtClean="0"/>
              <a:t>removeMin</a:t>
            </a:r>
            <a:r>
              <a:rPr lang="en-US" sz="2200" dirty="0" smtClean="0"/>
              <a:t> of the priority queue ADT corresponds to the </a:t>
            </a:r>
            <a:r>
              <a:rPr lang="en-US" sz="2200" b="1" dirty="0" smtClean="0"/>
              <a:t>removal</a:t>
            </a:r>
            <a:r>
              <a:rPr lang="en-US" sz="2200" dirty="0" smtClean="0"/>
              <a:t> of the root key from the heap.</a:t>
            </a:r>
          </a:p>
          <a:p>
            <a:pPr eaLnBrk="1" hangingPunct="1"/>
            <a:r>
              <a:rPr lang="en-US" sz="2200" dirty="0" smtClean="0"/>
              <a:t>The removal algorithm consists of three steps:</a:t>
            </a:r>
          </a:p>
          <a:p>
            <a:pPr lvl="1" eaLnBrk="1" hangingPunct="1"/>
            <a:r>
              <a:rPr lang="en-US" sz="2200" dirty="0" smtClean="0"/>
              <a:t>Replace the root key with the key of the last node </a:t>
            </a:r>
            <a:r>
              <a:rPr lang="en-US" sz="2200" b="1" i="1" dirty="0" smtClean="0"/>
              <a:t>w</a:t>
            </a:r>
            <a:endParaRPr lang="en-US" sz="2200" dirty="0" smtClean="0"/>
          </a:p>
          <a:p>
            <a:pPr lvl="1" eaLnBrk="1" hangingPunct="1"/>
            <a:r>
              <a:rPr lang="en-US" sz="2200" dirty="0" smtClean="0"/>
              <a:t>Remove </a:t>
            </a:r>
            <a:r>
              <a:rPr lang="en-US" sz="2200" b="1" i="1" dirty="0" smtClean="0"/>
              <a:t>w</a:t>
            </a:r>
            <a:r>
              <a:rPr lang="en-US" sz="2200" dirty="0" smtClean="0"/>
              <a:t> </a:t>
            </a:r>
          </a:p>
          <a:p>
            <a:pPr lvl="1" eaLnBrk="1" hangingPunct="1"/>
            <a:r>
              <a:rPr lang="en-US" sz="2200" dirty="0" smtClean="0"/>
              <a:t>Restore the heap-order property (discussed next)</a:t>
            </a:r>
          </a:p>
        </p:txBody>
      </p:sp>
      <p:sp>
        <p:nvSpPr>
          <p:cNvPr id="14342" name="Oval 5"/>
          <p:cNvSpPr>
            <a:spLocks noChangeArrowheads="1"/>
          </p:cNvSpPr>
          <p:nvPr/>
        </p:nvSpPr>
        <p:spPr bwMode="auto">
          <a:xfrm>
            <a:off x="6589713" y="1752600"/>
            <a:ext cx="320675" cy="319088"/>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2</a:t>
            </a:r>
          </a:p>
        </p:txBody>
      </p:sp>
      <p:sp>
        <p:nvSpPr>
          <p:cNvPr id="14343" name="Oval 6"/>
          <p:cNvSpPr>
            <a:spLocks noChangeArrowheads="1"/>
          </p:cNvSpPr>
          <p:nvPr/>
        </p:nvSpPr>
        <p:spPr bwMode="auto">
          <a:xfrm>
            <a:off x="7400925" y="2263775"/>
            <a:ext cx="319088"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6</a:t>
            </a:r>
          </a:p>
        </p:txBody>
      </p:sp>
      <p:sp>
        <p:nvSpPr>
          <p:cNvPr id="14344" name="Oval 7"/>
          <p:cNvSpPr>
            <a:spLocks noChangeArrowheads="1"/>
          </p:cNvSpPr>
          <p:nvPr/>
        </p:nvSpPr>
        <p:spPr bwMode="auto">
          <a:xfrm>
            <a:off x="5637213" y="2263775"/>
            <a:ext cx="319087"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5</a:t>
            </a:r>
          </a:p>
        </p:txBody>
      </p:sp>
      <p:sp>
        <p:nvSpPr>
          <p:cNvPr id="14345" name="Oval 8"/>
          <p:cNvSpPr>
            <a:spLocks noChangeArrowheads="1"/>
          </p:cNvSpPr>
          <p:nvPr/>
        </p:nvSpPr>
        <p:spPr bwMode="auto">
          <a:xfrm>
            <a:off x="6224588" y="2774950"/>
            <a:ext cx="320675"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7</a:t>
            </a:r>
          </a:p>
        </p:txBody>
      </p:sp>
      <p:cxnSp>
        <p:nvCxnSpPr>
          <p:cNvPr id="14346" name="AutoShape 13"/>
          <p:cNvCxnSpPr>
            <a:cxnSpLocks noChangeShapeType="1"/>
            <a:stCxn id="14342" idx="3"/>
            <a:endCxn id="14344" idx="7"/>
          </p:cNvCxnSpPr>
          <p:nvPr/>
        </p:nvCxnSpPr>
        <p:spPr bwMode="auto">
          <a:xfrm flipH="1">
            <a:off x="5910263" y="2033588"/>
            <a:ext cx="727075" cy="2698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4347" name="AutoShape 14"/>
          <p:cNvCxnSpPr>
            <a:cxnSpLocks noChangeShapeType="1"/>
            <a:stCxn id="14343" idx="1"/>
            <a:endCxn id="14342" idx="5"/>
          </p:cNvCxnSpPr>
          <p:nvPr/>
        </p:nvCxnSpPr>
        <p:spPr bwMode="auto">
          <a:xfrm flipH="1" flipV="1">
            <a:off x="6862763" y="2033588"/>
            <a:ext cx="584200" cy="2698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4348" name="AutoShape 19"/>
          <p:cNvCxnSpPr>
            <a:cxnSpLocks noChangeShapeType="1"/>
            <a:stCxn id="14350" idx="7"/>
            <a:endCxn id="14344" idx="3"/>
          </p:cNvCxnSpPr>
          <p:nvPr/>
        </p:nvCxnSpPr>
        <p:spPr bwMode="auto">
          <a:xfrm flipV="1">
            <a:off x="5322888" y="2544763"/>
            <a:ext cx="360362" cy="2698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4349" name="AutoShape 20"/>
          <p:cNvCxnSpPr>
            <a:cxnSpLocks noChangeShapeType="1"/>
            <a:stCxn id="14345" idx="1"/>
            <a:endCxn id="14344" idx="5"/>
          </p:cNvCxnSpPr>
          <p:nvPr/>
        </p:nvCxnSpPr>
        <p:spPr bwMode="auto">
          <a:xfrm flipH="1" flipV="1">
            <a:off x="5910263" y="2544763"/>
            <a:ext cx="361950" cy="2698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sp>
        <p:nvSpPr>
          <p:cNvPr id="14350" name="Oval 21"/>
          <p:cNvSpPr>
            <a:spLocks noChangeArrowheads="1"/>
          </p:cNvSpPr>
          <p:nvPr/>
        </p:nvSpPr>
        <p:spPr bwMode="auto">
          <a:xfrm>
            <a:off x="5049838" y="2774950"/>
            <a:ext cx="319087"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9</a:t>
            </a:r>
          </a:p>
        </p:txBody>
      </p:sp>
      <p:sp>
        <p:nvSpPr>
          <p:cNvPr id="14351" name="Freeform 26"/>
          <p:cNvSpPr>
            <a:spLocks/>
          </p:cNvSpPr>
          <p:nvPr/>
        </p:nvSpPr>
        <p:spPr bwMode="auto">
          <a:xfrm>
            <a:off x="6553200" y="2979738"/>
            <a:ext cx="895350" cy="411162"/>
          </a:xfrm>
          <a:custGeom>
            <a:avLst/>
            <a:gdLst>
              <a:gd name="T0" fmla="*/ 564 w 564"/>
              <a:gd name="T1" fmla="*/ 259 h 259"/>
              <a:gd name="T2" fmla="*/ 324 w 564"/>
              <a:gd name="T3" fmla="*/ 43 h 259"/>
              <a:gd name="T4" fmla="*/ 0 w 564"/>
              <a:gd name="T5" fmla="*/ 1 h 259"/>
              <a:gd name="T6" fmla="*/ 0 60000 65536"/>
              <a:gd name="T7" fmla="*/ 0 60000 65536"/>
              <a:gd name="T8" fmla="*/ 0 60000 65536"/>
              <a:gd name="T9" fmla="*/ 0 w 564"/>
              <a:gd name="T10" fmla="*/ 0 h 259"/>
              <a:gd name="T11" fmla="*/ 564 w 564"/>
              <a:gd name="T12" fmla="*/ 259 h 259"/>
            </a:gdLst>
            <a:ahLst/>
            <a:cxnLst>
              <a:cxn ang="T6">
                <a:pos x="T0" y="T1"/>
              </a:cxn>
              <a:cxn ang="T7">
                <a:pos x="T2" y="T3"/>
              </a:cxn>
              <a:cxn ang="T8">
                <a:pos x="T4" y="T5"/>
              </a:cxn>
            </a:cxnLst>
            <a:rect l="T9" t="T10" r="T11" b="T12"/>
            <a:pathLst>
              <a:path w="564" h="259">
                <a:moveTo>
                  <a:pt x="564" y="259"/>
                </a:moveTo>
                <a:cubicBezTo>
                  <a:pt x="525" y="223"/>
                  <a:pt x="418" y="86"/>
                  <a:pt x="324" y="43"/>
                </a:cubicBezTo>
                <a:cubicBezTo>
                  <a:pt x="230" y="0"/>
                  <a:pt x="67" y="10"/>
                  <a:pt x="0" y="1"/>
                </a:cubicBezTo>
              </a:path>
            </a:pathLst>
          </a:custGeom>
          <a:noFill/>
          <a:ln w="19050" cap="flat" cmpd="sng">
            <a:solidFill>
              <a:schemeClr val="tx1"/>
            </a:solidFill>
            <a:prstDash val="solid"/>
            <a:round/>
            <a:headEnd type="none" w="med" len="med"/>
            <a:tailEnd type="triangle" w="med" len="med"/>
          </a:ln>
          <a:extLst>
            <a:ext uri="{909E8E84-426E-40dd-AFC4-6F175D3DCCD1}">
              <a14:hiddenFill xmlns:a14="http://schemas.microsoft.com/office/drawing/2010/main" xmlns="">
                <a:solidFill>
                  <a:srgbClr val="FFFFFF"/>
                </a:solidFill>
              </a14:hiddenFill>
            </a:ext>
          </a:extLst>
        </p:spPr>
        <p:txBody>
          <a:bodyPr wrap="none" anchor="ctr"/>
          <a:lstStyle/>
          <a:p>
            <a:endParaRPr lang="en-US"/>
          </a:p>
        </p:txBody>
      </p:sp>
      <p:sp>
        <p:nvSpPr>
          <p:cNvPr id="14352" name="Text Box 27"/>
          <p:cNvSpPr txBox="1">
            <a:spLocks noChangeArrowheads="1"/>
          </p:cNvSpPr>
          <p:nvPr/>
        </p:nvSpPr>
        <p:spPr bwMode="auto">
          <a:xfrm>
            <a:off x="6781800" y="3413125"/>
            <a:ext cx="1206500" cy="396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2000"/>
              <a:t>last node</a:t>
            </a:r>
          </a:p>
        </p:txBody>
      </p:sp>
      <p:sp>
        <p:nvSpPr>
          <p:cNvPr id="14353" name="Text Box 53"/>
          <p:cNvSpPr txBox="1">
            <a:spLocks noChangeArrowheads="1"/>
          </p:cNvSpPr>
          <p:nvPr/>
        </p:nvSpPr>
        <p:spPr bwMode="auto">
          <a:xfrm>
            <a:off x="6435725" y="2466975"/>
            <a:ext cx="38735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b="1" i="1">
                <a:latin typeface="Times New Roman" pitchFamily="18" charset="0"/>
              </a:rPr>
              <a:t>w</a:t>
            </a:r>
          </a:p>
        </p:txBody>
      </p:sp>
      <p:sp>
        <p:nvSpPr>
          <p:cNvPr id="14354" name="Oval 56"/>
          <p:cNvSpPr>
            <a:spLocks noChangeArrowheads="1"/>
          </p:cNvSpPr>
          <p:nvPr/>
        </p:nvSpPr>
        <p:spPr bwMode="auto">
          <a:xfrm>
            <a:off x="6513513" y="4038600"/>
            <a:ext cx="320675" cy="319088"/>
          </a:xfrm>
          <a:prstGeom prst="ellipse">
            <a:avLst/>
          </a:prstGeom>
          <a:solidFill>
            <a:schemeClr val="accent1"/>
          </a:solidFill>
          <a:ln w="3810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7</a:t>
            </a:r>
          </a:p>
        </p:txBody>
      </p:sp>
      <p:sp>
        <p:nvSpPr>
          <p:cNvPr id="14355" name="Oval 57"/>
          <p:cNvSpPr>
            <a:spLocks noChangeArrowheads="1"/>
          </p:cNvSpPr>
          <p:nvPr/>
        </p:nvSpPr>
        <p:spPr bwMode="auto">
          <a:xfrm>
            <a:off x="7324725" y="4549775"/>
            <a:ext cx="319088"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6</a:t>
            </a:r>
          </a:p>
        </p:txBody>
      </p:sp>
      <p:sp>
        <p:nvSpPr>
          <p:cNvPr id="14356" name="Oval 58"/>
          <p:cNvSpPr>
            <a:spLocks noChangeArrowheads="1"/>
          </p:cNvSpPr>
          <p:nvPr/>
        </p:nvSpPr>
        <p:spPr bwMode="auto">
          <a:xfrm>
            <a:off x="5561013" y="4549775"/>
            <a:ext cx="319087"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5</a:t>
            </a:r>
          </a:p>
        </p:txBody>
      </p:sp>
      <p:cxnSp>
        <p:nvCxnSpPr>
          <p:cNvPr id="14357" name="AutoShape 64"/>
          <p:cNvCxnSpPr>
            <a:cxnSpLocks noChangeShapeType="1"/>
            <a:stCxn id="14354" idx="3"/>
            <a:endCxn id="14356" idx="7"/>
          </p:cNvCxnSpPr>
          <p:nvPr/>
        </p:nvCxnSpPr>
        <p:spPr bwMode="auto">
          <a:xfrm flipH="1">
            <a:off x="5834063" y="4330700"/>
            <a:ext cx="727075" cy="2571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4358" name="AutoShape 65"/>
          <p:cNvCxnSpPr>
            <a:cxnSpLocks noChangeShapeType="1"/>
            <a:stCxn id="14355" idx="1"/>
            <a:endCxn id="14354" idx="5"/>
          </p:cNvCxnSpPr>
          <p:nvPr/>
        </p:nvCxnSpPr>
        <p:spPr bwMode="auto">
          <a:xfrm flipH="1" flipV="1">
            <a:off x="6786563" y="4330700"/>
            <a:ext cx="584200" cy="2571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4359" name="AutoShape 70"/>
          <p:cNvCxnSpPr>
            <a:cxnSpLocks noChangeShapeType="1"/>
            <a:stCxn id="14361" idx="7"/>
            <a:endCxn id="14356" idx="3"/>
          </p:cNvCxnSpPr>
          <p:nvPr/>
        </p:nvCxnSpPr>
        <p:spPr bwMode="auto">
          <a:xfrm flipV="1">
            <a:off x="5246688" y="4830763"/>
            <a:ext cx="360362" cy="2698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4360" name="AutoShape 71"/>
          <p:cNvCxnSpPr>
            <a:cxnSpLocks noChangeShapeType="1"/>
            <a:stCxn id="14363" idx="0"/>
            <a:endCxn id="14356" idx="5"/>
          </p:cNvCxnSpPr>
          <p:nvPr/>
        </p:nvCxnSpPr>
        <p:spPr bwMode="auto">
          <a:xfrm flipH="1" flipV="1">
            <a:off x="5834063" y="4832350"/>
            <a:ext cx="376237" cy="222250"/>
          </a:xfrm>
          <a:prstGeom prst="straightConnector1">
            <a:avLst/>
          </a:prstGeom>
          <a:noFill/>
          <a:ln w="19050">
            <a:solidFill>
              <a:schemeClr val="tx1"/>
            </a:solidFill>
            <a:prstDash val="sysDot"/>
            <a:round/>
            <a:headEnd/>
            <a:tailEnd/>
          </a:ln>
          <a:extLst>
            <a:ext uri="{909E8E84-426E-40dd-AFC4-6F175D3DCCD1}">
              <a14:hiddenFill xmlns:a14="http://schemas.microsoft.com/office/drawing/2010/main" xmlns="">
                <a:noFill/>
              </a14:hiddenFill>
            </a:ext>
          </a:extLst>
        </p:spPr>
      </p:cxnSp>
      <p:sp>
        <p:nvSpPr>
          <p:cNvPr id="14361" name="Oval 72"/>
          <p:cNvSpPr>
            <a:spLocks noChangeArrowheads="1"/>
          </p:cNvSpPr>
          <p:nvPr/>
        </p:nvSpPr>
        <p:spPr bwMode="auto">
          <a:xfrm>
            <a:off x="4973638" y="5060950"/>
            <a:ext cx="319087"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9</a:t>
            </a:r>
          </a:p>
        </p:txBody>
      </p:sp>
      <p:sp>
        <p:nvSpPr>
          <p:cNvPr id="14362" name="Text Box 79"/>
          <p:cNvSpPr txBox="1">
            <a:spLocks noChangeArrowheads="1"/>
          </p:cNvSpPr>
          <p:nvPr/>
        </p:nvSpPr>
        <p:spPr bwMode="auto">
          <a:xfrm>
            <a:off x="6172200" y="4667250"/>
            <a:ext cx="38735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b="1" i="1">
                <a:latin typeface="Times New Roman" pitchFamily="18" charset="0"/>
              </a:rPr>
              <a:t>w</a:t>
            </a:r>
          </a:p>
        </p:txBody>
      </p:sp>
      <p:sp>
        <p:nvSpPr>
          <p:cNvPr id="14363" name="Rectangle 80"/>
          <p:cNvSpPr>
            <a:spLocks noChangeAspect="1" noChangeArrowheads="1"/>
          </p:cNvSpPr>
          <p:nvPr/>
        </p:nvSpPr>
        <p:spPr bwMode="auto">
          <a:xfrm>
            <a:off x="6094413" y="5064125"/>
            <a:ext cx="230187" cy="231775"/>
          </a:xfrm>
          <a:prstGeom prst="rect">
            <a:avLst/>
          </a:prstGeom>
          <a:solidFill>
            <a:schemeClr val="bg1"/>
          </a:solidFill>
          <a:ln w="19050">
            <a:solidFill>
              <a:schemeClr val="tx1"/>
            </a:solidFill>
            <a:prstDash val="sysDot"/>
            <a:miter lim="800000"/>
            <a:headEnd/>
            <a:tailEnd/>
          </a:ln>
        </p:spPr>
        <p:txBody>
          <a:bodyPr wrap="none" anchor="ctr"/>
          <a:lstStyle/>
          <a:p>
            <a:endParaRPr lang="en-US" sz="1800"/>
          </a:p>
        </p:txBody>
      </p:sp>
      <p:sp>
        <p:nvSpPr>
          <p:cNvPr id="14364" name="Freeform 81"/>
          <p:cNvSpPr>
            <a:spLocks/>
          </p:cNvSpPr>
          <p:nvPr/>
        </p:nvSpPr>
        <p:spPr bwMode="auto">
          <a:xfrm>
            <a:off x="5334000" y="5281613"/>
            <a:ext cx="895350" cy="411162"/>
          </a:xfrm>
          <a:custGeom>
            <a:avLst/>
            <a:gdLst>
              <a:gd name="T0" fmla="*/ 564 w 564"/>
              <a:gd name="T1" fmla="*/ 259 h 259"/>
              <a:gd name="T2" fmla="*/ 324 w 564"/>
              <a:gd name="T3" fmla="*/ 43 h 259"/>
              <a:gd name="T4" fmla="*/ 0 w 564"/>
              <a:gd name="T5" fmla="*/ 1 h 259"/>
              <a:gd name="T6" fmla="*/ 0 60000 65536"/>
              <a:gd name="T7" fmla="*/ 0 60000 65536"/>
              <a:gd name="T8" fmla="*/ 0 60000 65536"/>
              <a:gd name="T9" fmla="*/ 0 w 564"/>
              <a:gd name="T10" fmla="*/ 0 h 259"/>
              <a:gd name="T11" fmla="*/ 564 w 564"/>
              <a:gd name="T12" fmla="*/ 259 h 259"/>
            </a:gdLst>
            <a:ahLst/>
            <a:cxnLst>
              <a:cxn ang="T6">
                <a:pos x="T0" y="T1"/>
              </a:cxn>
              <a:cxn ang="T7">
                <a:pos x="T2" y="T3"/>
              </a:cxn>
              <a:cxn ang="T8">
                <a:pos x="T4" y="T5"/>
              </a:cxn>
            </a:cxnLst>
            <a:rect l="T9" t="T10" r="T11" b="T12"/>
            <a:pathLst>
              <a:path w="564" h="259">
                <a:moveTo>
                  <a:pt x="564" y="259"/>
                </a:moveTo>
                <a:cubicBezTo>
                  <a:pt x="525" y="223"/>
                  <a:pt x="418" y="86"/>
                  <a:pt x="324" y="43"/>
                </a:cubicBezTo>
                <a:cubicBezTo>
                  <a:pt x="230" y="0"/>
                  <a:pt x="67" y="10"/>
                  <a:pt x="0" y="1"/>
                </a:cubicBezTo>
              </a:path>
            </a:pathLst>
          </a:custGeom>
          <a:noFill/>
          <a:ln w="19050" cap="flat" cmpd="sng">
            <a:solidFill>
              <a:schemeClr val="tx1"/>
            </a:solidFill>
            <a:prstDash val="solid"/>
            <a:round/>
            <a:headEnd type="none" w="med" len="med"/>
            <a:tailEnd type="triangle" w="med" len="med"/>
          </a:ln>
          <a:extLst>
            <a:ext uri="{909E8E84-426E-40dd-AFC4-6F175D3DCCD1}">
              <a14:hiddenFill xmlns:a14="http://schemas.microsoft.com/office/drawing/2010/main" xmlns="">
                <a:solidFill>
                  <a:srgbClr val="FFFFFF"/>
                </a:solidFill>
              </a14:hiddenFill>
            </a:ext>
          </a:extLst>
        </p:spPr>
        <p:txBody>
          <a:bodyPr wrap="none" anchor="ctr"/>
          <a:lstStyle/>
          <a:p>
            <a:endParaRPr lang="en-US"/>
          </a:p>
        </p:txBody>
      </p:sp>
      <p:sp>
        <p:nvSpPr>
          <p:cNvPr id="14365" name="Text Box 82"/>
          <p:cNvSpPr txBox="1">
            <a:spLocks noChangeArrowheads="1"/>
          </p:cNvSpPr>
          <p:nvPr/>
        </p:nvSpPr>
        <p:spPr bwMode="auto">
          <a:xfrm>
            <a:off x="5292725" y="5715000"/>
            <a:ext cx="1749425" cy="39687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sz="2000"/>
              <a:t>new last node</a:t>
            </a:r>
          </a:p>
        </p:txBody>
      </p:sp>
      <p:sp>
        <p:nvSpPr>
          <p:cNvPr id="2" name="Footer Placeholder 1"/>
          <p:cNvSpPr>
            <a:spLocks noGrp="1"/>
          </p:cNvSpPr>
          <p:nvPr>
            <p:ph type="ftr" sz="quarter" idx="11"/>
          </p:nvPr>
        </p:nvSpPr>
        <p:spPr/>
        <p:txBody>
          <a:bodyPr/>
          <a:lstStyle/>
          <a:p>
            <a:pPr algn="l"/>
            <a:r>
              <a:rPr lang="en-US" smtClean="0">
                <a:solidFill>
                  <a:srgbClr val="993300"/>
                </a:solidFill>
              </a:rPr>
              <a:t>CPSC 3200 </a:t>
            </a:r>
          </a:p>
          <a:p>
            <a:pPr algn="l"/>
            <a:r>
              <a:rPr lang="en-US" smtClean="0">
                <a:solidFill>
                  <a:srgbClr val="993300"/>
                </a:solidFill>
              </a:rPr>
              <a:t>University of Tennessee at Chattanooga – Summer 2013</a:t>
            </a:r>
          </a:p>
          <a:p>
            <a:endParaRPr lang="en-US" dirty="0" smtClean="0"/>
          </a:p>
        </p:txBody>
      </p:sp>
      <p:sp>
        <p:nvSpPr>
          <p:cNvPr id="3" name="Slide Number Placeholder 2"/>
          <p:cNvSpPr>
            <a:spLocks noGrp="1"/>
          </p:cNvSpPr>
          <p:nvPr>
            <p:ph type="sldNum" sz="quarter" idx="12"/>
          </p:nvPr>
        </p:nvSpPr>
        <p:spPr/>
        <p:txBody>
          <a:bodyPr/>
          <a:lstStyle/>
          <a:p>
            <a:fld id="{B81203D6-0DDA-4AA7-8C29-C8F6DF4F2EC9}" type="slidenum">
              <a:rPr lang="en-US" smtClean="0"/>
              <a:t>18</a:t>
            </a:fld>
            <a:endParaRPr lang="en-US"/>
          </a:p>
        </p:txBody>
      </p:sp>
      <p:sp>
        <p:nvSpPr>
          <p:cNvPr id="33" name="Date Placeholder 17"/>
          <p:cNvSpPr txBox="1">
            <a:spLocks/>
          </p:cNvSpPr>
          <p:nvPr/>
        </p:nvSpPr>
        <p:spPr>
          <a:xfrm>
            <a:off x="6553200" y="6340475"/>
            <a:ext cx="2133600" cy="365125"/>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lstStyle>
            <a:defPPr>
              <a:defRPr lang="en-US"/>
            </a:defPPr>
            <a:lvl1pPr marL="0" algn="l" defTabSz="914400" rtl="0" eaLnBrk="0" latinLnBrk="0" hangingPunct="0">
              <a:defRPr sz="2400" kern="1200">
                <a:solidFill>
                  <a:schemeClr val="tx1"/>
                </a:solidFill>
                <a:latin typeface="Tahoma" pitchFamily="34" charset="0"/>
                <a:ea typeface="+mn-ea"/>
                <a:cs typeface="+mn-cs"/>
              </a:defRPr>
            </a:lvl1pPr>
            <a:lvl2pPr marL="742950" indent="-285750" algn="l" defTabSz="914400" rtl="0" eaLnBrk="0" latinLnBrk="0" hangingPunct="0">
              <a:defRPr sz="2400" kern="1200">
                <a:solidFill>
                  <a:schemeClr val="tx1"/>
                </a:solidFill>
                <a:latin typeface="Tahoma" pitchFamily="34" charset="0"/>
                <a:ea typeface="+mn-ea"/>
                <a:cs typeface="+mn-cs"/>
              </a:defRPr>
            </a:lvl2pPr>
            <a:lvl3pPr marL="1143000" indent="-228600" algn="l" defTabSz="914400" rtl="0" eaLnBrk="0" latinLnBrk="0" hangingPunct="0">
              <a:defRPr sz="2400" kern="1200">
                <a:solidFill>
                  <a:schemeClr val="tx1"/>
                </a:solidFill>
                <a:latin typeface="Tahoma" pitchFamily="34" charset="0"/>
                <a:ea typeface="+mn-ea"/>
                <a:cs typeface="+mn-cs"/>
              </a:defRPr>
            </a:lvl3pPr>
            <a:lvl4pPr marL="1600200" indent="-228600" algn="l" defTabSz="914400" rtl="0" eaLnBrk="0" latinLnBrk="0" hangingPunct="0">
              <a:defRPr sz="2400" kern="1200">
                <a:solidFill>
                  <a:schemeClr val="tx1"/>
                </a:solidFill>
                <a:latin typeface="Tahoma" pitchFamily="34" charset="0"/>
                <a:ea typeface="+mn-ea"/>
                <a:cs typeface="+mn-cs"/>
              </a:defRPr>
            </a:lvl4pPr>
            <a:lvl5pPr marL="2057400" indent="-228600" algn="l" defTabSz="914400" rtl="0" eaLnBrk="0" latinLnBrk="0" hangingPunct="0">
              <a:defRPr sz="2400" kern="1200">
                <a:solidFill>
                  <a:schemeClr val="tx1"/>
                </a:solidFill>
                <a:latin typeface="Tahoma" pitchFamily="34" charset="0"/>
                <a:ea typeface="+mn-ea"/>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9pPr>
          </a:lstStyle>
          <a:p>
            <a:pPr eaLnBrk="1" hangingPunct="1"/>
            <a:r>
              <a:rPr lang="en-US" sz="1000" kern="1200" dirty="0" smtClean="0">
                <a:solidFill>
                  <a:srgbClr val="993300"/>
                </a:solidFill>
                <a:latin typeface="+mn-lt"/>
                <a:ea typeface="+mn-ea"/>
                <a:cs typeface="+mn-cs"/>
              </a:rPr>
              <a:t>© 2010 Goodrich, </a:t>
            </a:r>
            <a:r>
              <a:rPr lang="en-US" sz="1000" kern="1200" dirty="0" err="1" smtClean="0">
                <a:solidFill>
                  <a:srgbClr val="993300"/>
                </a:solidFill>
                <a:latin typeface="+mn-lt"/>
                <a:ea typeface="+mn-ea"/>
                <a:cs typeface="+mn-cs"/>
              </a:rPr>
              <a:t>Tamassia</a:t>
            </a:r>
            <a:endParaRPr lang="en-US" sz="1000" kern="1200" dirty="0">
              <a:solidFill>
                <a:srgbClr val="993300"/>
              </a:solidFill>
              <a:latin typeface="+mn-lt"/>
              <a:ea typeface="+mn-ea"/>
              <a:cs typeface="+mn-cs"/>
            </a:endParaRPr>
          </a:p>
        </p:txBody>
      </p:sp>
    </p:spTree>
    <p:extLst>
      <p:ext uri="{BB962C8B-B14F-4D97-AF65-F5344CB8AC3E}">
        <p14:creationId xmlns:p14="http://schemas.microsoft.com/office/powerpoint/2010/main" val="8904120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4" name="Rectangle 2"/>
          <p:cNvSpPr>
            <a:spLocks noGrp="1" noChangeArrowheads="1"/>
          </p:cNvSpPr>
          <p:nvPr>
            <p:ph type="title"/>
          </p:nvPr>
        </p:nvSpPr>
        <p:spPr/>
        <p:txBody>
          <a:bodyPr/>
          <a:lstStyle/>
          <a:p>
            <a:pPr algn="l" eaLnBrk="1" hangingPunct="1"/>
            <a:r>
              <a:rPr lang="en-US" smtClean="0">
                <a:latin typeface="Arial" charset="0"/>
                <a:ea typeface="Arial" charset="0"/>
                <a:cs typeface="Arial" charset="0"/>
              </a:rPr>
              <a:t>Downheap</a:t>
            </a:r>
            <a:endParaRPr lang="en-US" dirty="0" smtClean="0">
              <a:latin typeface="Arial" charset="0"/>
              <a:ea typeface="Arial" charset="0"/>
              <a:cs typeface="Arial" charset="0"/>
            </a:endParaRPr>
          </a:p>
        </p:txBody>
      </p:sp>
      <p:sp>
        <p:nvSpPr>
          <p:cNvPr id="15365" name="Rectangle 3" descr="Rectangle: Click to edit Master text styles&#10;Second level&#10;Third level&#10;Fourth level&#10;Fifth level"/>
          <p:cNvSpPr>
            <a:spLocks noGrp="1" noChangeArrowheads="1"/>
          </p:cNvSpPr>
          <p:nvPr>
            <p:ph type="body" idx="1"/>
          </p:nvPr>
        </p:nvSpPr>
        <p:spPr>
          <a:xfrm>
            <a:off x="457200" y="1219200"/>
            <a:ext cx="8305800" cy="2819400"/>
          </a:xfrm>
        </p:spPr>
        <p:txBody>
          <a:bodyPr>
            <a:noAutofit/>
          </a:bodyPr>
          <a:lstStyle/>
          <a:p>
            <a:pPr eaLnBrk="1" hangingPunct="1"/>
            <a:r>
              <a:rPr lang="en-US" sz="2000" dirty="0" smtClean="0"/>
              <a:t>After replacing the root key with the key </a:t>
            </a:r>
            <a:r>
              <a:rPr lang="en-US" sz="2000" b="1" i="1" dirty="0" smtClean="0"/>
              <a:t>k</a:t>
            </a:r>
            <a:r>
              <a:rPr lang="en-US" sz="2000" dirty="0" smtClean="0"/>
              <a:t> of the last node, the heap-order property may be violated.</a:t>
            </a:r>
          </a:p>
          <a:p>
            <a:pPr eaLnBrk="1" hangingPunct="1"/>
            <a:r>
              <a:rPr lang="en-US" sz="2000" dirty="0" smtClean="0"/>
              <a:t>Algorithm </a:t>
            </a:r>
            <a:r>
              <a:rPr lang="en-US" sz="2000" b="1" dirty="0" err="1" smtClean="0"/>
              <a:t>downheap</a:t>
            </a:r>
            <a:r>
              <a:rPr lang="en-US" sz="2000" dirty="0" smtClean="0"/>
              <a:t> restores the heap-order property by swapping key </a:t>
            </a:r>
            <a:r>
              <a:rPr lang="en-US" sz="2000" b="1" i="1" dirty="0" smtClean="0"/>
              <a:t>k</a:t>
            </a:r>
            <a:r>
              <a:rPr lang="en-US" sz="2000" dirty="0" smtClean="0"/>
              <a:t> along a downward path from the root.</a:t>
            </a:r>
          </a:p>
          <a:p>
            <a:pPr eaLnBrk="1" hangingPunct="1"/>
            <a:r>
              <a:rPr lang="en-US" sz="2000" dirty="0" err="1" smtClean="0"/>
              <a:t>Upheap</a:t>
            </a:r>
            <a:r>
              <a:rPr lang="en-US" sz="2000" dirty="0" smtClean="0"/>
              <a:t> terminates when key </a:t>
            </a:r>
            <a:r>
              <a:rPr lang="en-US" sz="2000" b="1" i="1" dirty="0" smtClean="0"/>
              <a:t>k</a:t>
            </a:r>
            <a:r>
              <a:rPr lang="en-US" sz="2000" dirty="0" smtClean="0"/>
              <a:t> reaches a leaf or a node whose children have keys greater than or equal to </a:t>
            </a:r>
            <a:r>
              <a:rPr lang="en-US" sz="2000" b="1" i="1" dirty="0" smtClean="0"/>
              <a:t>k</a:t>
            </a:r>
            <a:r>
              <a:rPr lang="en-US" sz="2000" dirty="0" smtClean="0"/>
              <a:t> </a:t>
            </a:r>
          </a:p>
          <a:p>
            <a:pPr eaLnBrk="1" hangingPunct="1"/>
            <a:r>
              <a:rPr lang="en-US" sz="2000" dirty="0" smtClean="0"/>
              <a:t>Since a heap has height </a:t>
            </a:r>
            <a:r>
              <a:rPr lang="en-US" sz="2000" b="1" i="1" dirty="0" smtClean="0"/>
              <a:t>O</a:t>
            </a:r>
            <a:r>
              <a:rPr lang="en-US" sz="2000" dirty="0" smtClean="0"/>
              <a:t>(log </a:t>
            </a:r>
            <a:r>
              <a:rPr lang="en-US" sz="2000" b="1" i="1" dirty="0" smtClean="0"/>
              <a:t>n</a:t>
            </a:r>
            <a:r>
              <a:rPr lang="en-US" sz="2000" dirty="0" smtClean="0"/>
              <a:t>), </a:t>
            </a:r>
            <a:r>
              <a:rPr lang="en-US" sz="2000" b="1" dirty="0" err="1" smtClean="0"/>
              <a:t>downheap</a:t>
            </a:r>
            <a:r>
              <a:rPr lang="en-US" sz="2000" dirty="0" smtClean="0"/>
              <a:t> runs in </a:t>
            </a:r>
            <a:r>
              <a:rPr lang="en-US" sz="2000" b="1" i="1" dirty="0" smtClean="0"/>
              <a:t>O</a:t>
            </a:r>
            <a:r>
              <a:rPr lang="en-US" sz="2000" dirty="0" smtClean="0"/>
              <a:t>(log </a:t>
            </a:r>
            <a:r>
              <a:rPr lang="en-US" sz="2000" b="1" i="1" dirty="0" smtClean="0"/>
              <a:t>n</a:t>
            </a:r>
            <a:r>
              <a:rPr lang="en-US" sz="2000" dirty="0" smtClean="0"/>
              <a:t>) time</a:t>
            </a:r>
          </a:p>
        </p:txBody>
      </p:sp>
      <p:sp>
        <p:nvSpPr>
          <p:cNvPr id="15366" name="Oval 22"/>
          <p:cNvSpPr>
            <a:spLocks noChangeArrowheads="1"/>
          </p:cNvSpPr>
          <p:nvPr/>
        </p:nvSpPr>
        <p:spPr bwMode="auto">
          <a:xfrm>
            <a:off x="2779713" y="4291013"/>
            <a:ext cx="320675" cy="319087"/>
          </a:xfrm>
          <a:prstGeom prst="ellipse">
            <a:avLst/>
          </a:prstGeom>
          <a:solidFill>
            <a:schemeClr val="accent1"/>
          </a:solidFill>
          <a:ln w="3810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7</a:t>
            </a:r>
          </a:p>
        </p:txBody>
      </p:sp>
      <p:sp>
        <p:nvSpPr>
          <p:cNvPr id="15367" name="Oval 23"/>
          <p:cNvSpPr>
            <a:spLocks noChangeArrowheads="1"/>
          </p:cNvSpPr>
          <p:nvPr/>
        </p:nvSpPr>
        <p:spPr bwMode="auto">
          <a:xfrm>
            <a:off x="3590925" y="4802188"/>
            <a:ext cx="319088"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6</a:t>
            </a:r>
          </a:p>
        </p:txBody>
      </p:sp>
      <p:sp>
        <p:nvSpPr>
          <p:cNvPr id="15368" name="Oval 24"/>
          <p:cNvSpPr>
            <a:spLocks noChangeArrowheads="1"/>
          </p:cNvSpPr>
          <p:nvPr/>
        </p:nvSpPr>
        <p:spPr bwMode="auto">
          <a:xfrm>
            <a:off x="1827213" y="4802188"/>
            <a:ext cx="319087"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5</a:t>
            </a:r>
          </a:p>
        </p:txBody>
      </p:sp>
      <p:cxnSp>
        <p:nvCxnSpPr>
          <p:cNvPr id="15369" name="AutoShape 27"/>
          <p:cNvCxnSpPr>
            <a:cxnSpLocks noChangeShapeType="1"/>
            <a:stCxn id="15366" idx="3"/>
            <a:endCxn id="15368" idx="7"/>
          </p:cNvCxnSpPr>
          <p:nvPr/>
        </p:nvCxnSpPr>
        <p:spPr bwMode="auto">
          <a:xfrm flipH="1">
            <a:off x="2100263" y="4583113"/>
            <a:ext cx="727075" cy="2571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5370" name="AutoShape 28"/>
          <p:cNvCxnSpPr>
            <a:cxnSpLocks noChangeShapeType="1"/>
            <a:stCxn id="15367" idx="1"/>
            <a:endCxn id="15366" idx="5"/>
          </p:cNvCxnSpPr>
          <p:nvPr/>
        </p:nvCxnSpPr>
        <p:spPr bwMode="auto">
          <a:xfrm flipH="1" flipV="1">
            <a:off x="3052763" y="4583113"/>
            <a:ext cx="584200" cy="2571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5371" name="AutoShape 31"/>
          <p:cNvCxnSpPr>
            <a:cxnSpLocks noChangeShapeType="1"/>
            <a:stCxn id="15373" idx="7"/>
            <a:endCxn id="15368" idx="3"/>
          </p:cNvCxnSpPr>
          <p:nvPr/>
        </p:nvCxnSpPr>
        <p:spPr bwMode="auto">
          <a:xfrm flipV="1">
            <a:off x="1512888" y="5084763"/>
            <a:ext cx="360362" cy="266700"/>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5372" name="AutoShape 32"/>
          <p:cNvCxnSpPr>
            <a:cxnSpLocks noChangeShapeType="1"/>
            <a:stCxn id="15375" idx="0"/>
            <a:endCxn id="15368" idx="5"/>
          </p:cNvCxnSpPr>
          <p:nvPr/>
        </p:nvCxnSpPr>
        <p:spPr bwMode="auto">
          <a:xfrm flipH="1" flipV="1">
            <a:off x="2100263" y="5084763"/>
            <a:ext cx="376237" cy="222250"/>
          </a:xfrm>
          <a:prstGeom prst="straightConnector1">
            <a:avLst/>
          </a:prstGeom>
          <a:noFill/>
          <a:ln w="19050">
            <a:solidFill>
              <a:schemeClr val="tx1"/>
            </a:solidFill>
            <a:prstDash val="sysDot"/>
            <a:round/>
            <a:headEnd/>
            <a:tailEnd/>
          </a:ln>
          <a:extLst>
            <a:ext uri="{909E8E84-426E-40dd-AFC4-6F175D3DCCD1}">
              <a14:hiddenFill xmlns:a14="http://schemas.microsoft.com/office/drawing/2010/main" xmlns="">
                <a:noFill/>
              </a14:hiddenFill>
            </a:ext>
          </a:extLst>
        </p:spPr>
      </p:cxnSp>
      <p:sp>
        <p:nvSpPr>
          <p:cNvPr id="15373" name="Oval 33"/>
          <p:cNvSpPr>
            <a:spLocks noChangeArrowheads="1"/>
          </p:cNvSpPr>
          <p:nvPr/>
        </p:nvSpPr>
        <p:spPr bwMode="auto">
          <a:xfrm>
            <a:off x="1239838" y="5313363"/>
            <a:ext cx="319087"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9</a:t>
            </a:r>
          </a:p>
        </p:txBody>
      </p:sp>
      <p:sp>
        <p:nvSpPr>
          <p:cNvPr id="15374" name="Text Box 38"/>
          <p:cNvSpPr txBox="1">
            <a:spLocks noChangeArrowheads="1"/>
          </p:cNvSpPr>
          <p:nvPr/>
        </p:nvSpPr>
        <p:spPr bwMode="auto">
          <a:xfrm>
            <a:off x="2438400" y="4919663"/>
            <a:ext cx="38735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b="1" i="1">
                <a:latin typeface="Times New Roman" pitchFamily="18" charset="0"/>
              </a:rPr>
              <a:t>w</a:t>
            </a:r>
          </a:p>
        </p:txBody>
      </p:sp>
      <p:sp>
        <p:nvSpPr>
          <p:cNvPr id="15375" name="Rectangle 39"/>
          <p:cNvSpPr>
            <a:spLocks noChangeAspect="1" noChangeArrowheads="1"/>
          </p:cNvSpPr>
          <p:nvPr/>
        </p:nvSpPr>
        <p:spPr bwMode="auto">
          <a:xfrm>
            <a:off x="2360613" y="5316538"/>
            <a:ext cx="230187" cy="231775"/>
          </a:xfrm>
          <a:prstGeom prst="rect">
            <a:avLst/>
          </a:prstGeom>
          <a:solidFill>
            <a:schemeClr val="bg1"/>
          </a:solidFill>
          <a:ln w="19050">
            <a:solidFill>
              <a:schemeClr val="tx1"/>
            </a:solidFill>
            <a:prstDash val="sysDot"/>
            <a:miter lim="800000"/>
            <a:headEnd/>
            <a:tailEnd/>
          </a:ln>
        </p:spPr>
        <p:txBody>
          <a:bodyPr wrap="none" anchor="ctr"/>
          <a:lstStyle/>
          <a:p>
            <a:endParaRPr lang="en-US" sz="1800"/>
          </a:p>
        </p:txBody>
      </p:sp>
      <p:sp>
        <p:nvSpPr>
          <p:cNvPr id="15376" name="Oval 4"/>
          <p:cNvSpPr>
            <a:spLocks noChangeArrowheads="1"/>
          </p:cNvSpPr>
          <p:nvPr/>
        </p:nvSpPr>
        <p:spPr bwMode="auto">
          <a:xfrm>
            <a:off x="6894513" y="4291013"/>
            <a:ext cx="320675" cy="319087"/>
          </a:xfrm>
          <a:prstGeom prst="ellipse">
            <a:avLst/>
          </a:prstGeom>
          <a:solidFill>
            <a:schemeClr val="accent1"/>
          </a:solidFill>
          <a:ln w="3810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5</a:t>
            </a:r>
          </a:p>
        </p:txBody>
      </p:sp>
      <p:sp>
        <p:nvSpPr>
          <p:cNvPr id="15377" name="Oval 5"/>
          <p:cNvSpPr>
            <a:spLocks noChangeArrowheads="1"/>
          </p:cNvSpPr>
          <p:nvPr/>
        </p:nvSpPr>
        <p:spPr bwMode="auto">
          <a:xfrm>
            <a:off x="7705725" y="4802188"/>
            <a:ext cx="319088"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6</a:t>
            </a:r>
          </a:p>
        </p:txBody>
      </p:sp>
      <p:sp>
        <p:nvSpPr>
          <p:cNvPr id="15378" name="Oval 6"/>
          <p:cNvSpPr>
            <a:spLocks noChangeArrowheads="1"/>
          </p:cNvSpPr>
          <p:nvPr/>
        </p:nvSpPr>
        <p:spPr bwMode="auto">
          <a:xfrm>
            <a:off x="5942013" y="4802188"/>
            <a:ext cx="319087" cy="320675"/>
          </a:xfrm>
          <a:prstGeom prst="ellipse">
            <a:avLst/>
          </a:prstGeom>
          <a:solidFill>
            <a:schemeClr val="accent1"/>
          </a:solidFill>
          <a:ln w="3810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7</a:t>
            </a:r>
          </a:p>
        </p:txBody>
      </p:sp>
      <p:cxnSp>
        <p:nvCxnSpPr>
          <p:cNvPr id="15379" name="AutoShape 9"/>
          <p:cNvCxnSpPr>
            <a:cxnSpLocks noChangeShapeType="1"/>
            <a:stCxn id="15376" idx="3"/>
            <a:endCxn id="15378" idx="7"/>
          </p:cNvCxnSpPr>
          <p:nvPr/>
        </p:nvCxnSpPr>
        <p:spPr bwMode="auto">
          <a:xfrm flipH="1">
            <a:off x="6215063" y="4583113"/>
            <a:ext cx="727075" cy="247650"/>
          </a:xfrm>
          <a:prstGeom prst="straightConnector1">
            <a:avLst/>
          </a:prstGeom>
          <a:noFill/>
          <a:ln w="38100">
            <a:solidFill>
              <a:schemeClr val="tx1"/>
            </a:solidFill>
            <a:round/>
            <a:headEnd/>
            <a:tailEnd/>
          </a:ln>
          <a:extLst>
            <a:ext uri="{909E8E84-426E-40dd-AFC4-6F175D3DCCD1}">
              <a14:hiddenFill xmlns:a14="http://schemas.microsoft.com/office/drawing/2010/main" xmlns="">
                <a:noFill/>
              </a14:hiddenFill>
            </a:ext>
          </a:extLst>
        </p:spPr>
      </p:cxnSp>
      <p:cxnSp>
        <p:nvCxnSpPr>
          <p:cNvPr id="15380" name="AutoShape 10"/>
          <p:cNvCxnSpPr>
            <a:cxnSpLocks noChangeShapeType="1"/>
            <a:stCxn id="15377" idx="1"/>
            <a:endCxn id="15376" idx="5"/>
          </p:cNvCxnSpPr>
          <p:nvPr/>
        </p:nvCxnSpPr>
        <p:spPr bwMode="auto">
          <a:xfrm flipH="1" flipV="1">
            <a:off x="7167563" y="4583113"/>
            <a:ext cx="584200" cy="2571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5381" name="AutoShape 13"/>
          <p:cNvCxnSpPr>
            <a:cxnSpLocks noChangeShapeType="1"/>
            <a:stCxn id="15383" idx="7"/>
            <a:endCxn id="15378" idx="3"/>
          </p:cNvCxnSpPr>
          <p:nvPr/>
        </p:nvCxnSpPr>
        <p:spPr bwMode="auto">
          <a:xfrm flipV="1">
            <a:off x="5627688" y="5094288"/>
            <a:ext cx="360362" cy="257175"/>
          </a:xfrm>
          <a:prstGeom prst="straightConnector1">
            <a:avLst/>
          </a:prstGeom>
          <a:noFill/>
          <a:ln w="19050">
            <a:solidFill>
              <a:schemeClr val="tx1"/>
            </a:solidFill>
            <a:round/>
            <a:headEnd/>
            <a:tailEnd/>
          </a:ln>
          <a:extLst>
            <a:ext uri="{909E8E84-426E-40dd-AFC4-6F175D3DCCD1}">
              <a14:hiddenFill xmlns:a14="http://schemas.microsoft.com/office/drawing/2010/main" xmlns="">
                <a:noFill/>
              </a14:hiddenFill>
            </a:ext>
          </a:extLst>
        </p:spPr>
      </p:cxnSp>
      <p:cxnSp>
        <p:nvCxnSpPr>
          <p:cNvPr id="15382" name="AutoShape 14"/>
          <p:cNvCxnSpPr>
            <a:cxnSpLocks noChangeShapeType="1"/>
            <a:stCxn id="15385" idx="0"/>
            <a:endCxn id="15378" idx="5"/>
          </p:cNvCxnSpPr>
          <p:nvPr/>
        </p:nvCxnSpPr>
        <p:spPr bwMode="auto">
          <a:xfrm flipH="1" flipV="1">
            <a:off x="6215063" y="5094288"/>
            <a:ext cx="376237" cy="212725"/>
          </a:xfrm>
          <a:prstGeom prst="straightConnector1">
            <a:avLst/>
          </a:prstGeom>
          <a:noFill/>
          <a:ln w="19050">
            <a:solidFill>
              <a:schemeClr val="tx1"/>
            </a:solidFill>
            <a:prstDash val="sysDot"/>
            <a:round/>
            <a:headEnd/>
            <a:tailEnd/>
          </a:ln>
          <a:extLst>
            <a:ext uri="{909E8E84-426E-40dd-AFC4-6F175D3DCCD1}">
              <a14:hiddenFill xmlns:a14="http://schemas.microsoft.com/office/drawing/2010/main" xmlns="">
                <a:noFill/>
              </a14:hiddenFill>
            </a:ext>
          </a:extLst>
        </p:spPr>
      </p:cxnSp>
      <p:sp>
        <p:nvSpPr>
          <p:cNvPr id="15383" name="Oval 15"/>
          <p:cNvSpPr>
            <a:spLocks noChangeArrowheads="1"/>
          </p:cNvSpPr>
          <p:nvPr/>
        </p:nvSpPr>
        <p:spPr bwMode="auto">
          <a:xfrm>
            <a:off x="5354638" y="5313363"/>
            <a:ext cx="319087" cy="320675"/>
          </a:xfrm>
          <a:prstGeom prst="ellipse">
            <a:avLst/>
          </a:prstGeom>
          <a:solidFill>
            <a:schemeClr val="accent1"/>
          </a:solidFill>
          <a:ln w="19050">
            <a:solidFill>
              <a:schemeClr val="tx1"/>
            </a:solidFill>
            <a:round/>
            <a:headEnd/>
            <a:tailEnd/>
          </a:ln>
        </p:spPr>
        <p:txBody>
          <a:bodyPr wrap="none" lIns="0" tIns="0" rIns="0" anchor="ctr" anchorCtr="1"/>
          <a:lstStyle/>
          <a:p>
            <a:r>
              <a:rPr lang="en-US" sz="1800">
                <a:solidFill>
                  <a:schemeClr val="bg1"/>
                </a:solidFill>
                <a:latin typeface="Times New Roman" pitchFamily="18" charset="0"/>
                <a:sym typeface="Symbol" pitchFamily="18" charset="2"/>
              </a:rPr>
              <a:t>9</a:t>
            </a:r>
          </a:p>
        </p:txBody>
      </p:sp>
      <p:sp>
        <p:nvSpPr>
          <p:cNvPr id="15384" name="Text Box 20"/>
          <p:cNvSpPr txBox="1">
            <a:spLocks noChangeArrowheads="1"/>
          </p:cNvSpPr>
          <p:nvPr/>
        </p:nvSpPr>
        <p:spPr bwMode="auto">
          <a:xfrm>
            <a:off x="6553200" y="4919663"/>
            <a:ext cx="38735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9050">
                <a:solidFill>
                  <a:srgbClr val="000000"/>
                </a:solidFill>
                <a:miter lim="800000"/>
                <a:headEnd/>
                <a:tailEnd/>
              </a14:hiddenLine>
            </a:ext>
          </a:extLst>
        </p:spPr>
        <p:txBody>
          <a:bodyPr wrap="none">
            <a:spAutoFit/>
          </a:bodyPr>
          <a:lstStyle>
            <a:lvl1pPr eaLnBrk="0" hangingPunct="0">
              <a:defRPr sz="2400">
                <a:solidFill>
                  <a:schemeClr val="tx1"/>
                </a:solidFill>
                <a:latin typeface="Tahoma" pitchFamily="34" charset="0"/>
              </a:defRPr>
            </a:lvl1pPr>
            <a:lvl2pPr marL="742950" indent="-285750" eaLnBrk="0" hangingPunct="0">
              <a:defRPr sz="2400">
                <a:solidFill>
                  <a:schemeClr val="tx1"/>
                </a:solidFill>
                <a:latin typeface="Tahoma" pitchFamily="34" charset="0"/>
              </a:defRPr>
            </a:lvl2pPr>
            <a:lvl3pPr marL="1143000" indent="-228600" eaLnBrk="0" hangingPunct="0">
              <a:defRPr sz="2400">
                <a:solidFill>
                  <a:schemeClr val="tx1"/>
                </a:solidFill>
                <a:latin typeface="Tahoma" pitchFamily="34" charset="0"/>
              </a:defRPr>
            </a:lvl3pPr>
            <a:lvl4pPr marL="1600200" indent="-228600" eaLnBrk="0" hangingPunct="0">
              <a:defRPr sz="2400">
                <a:solidFill>
                  <a:schemeClr val="tx1"/>
                </a:solidFill>
                <a:latin typeface="Tahoma" pitchFamily="34" charset="0"/>
              </a:defRPr>
            </a:lvl4pPr>
            <a:lvl5pPr marL="2057400" indent="-228600" eaLnBrk="0" hangingPunct="0">
              <a:defRPr sz="2400">
                <a:solidFill>
                  <a:schemeClr val="tx1"/>
                </a:solidFill>
                <a:latin typeface="Tahoma" pitchFamily="34" charset="0"/>
              </a:defRPr>
            </a:lvl5pPr>
            <a:lvl6pPr marL="2514600" indent="-228600" algn="ctr" eaLnBrk="0" fontAlgn="base" hangingPunct="0">
              <a:spcBef>
                <a:spcPct val="0"/>
              </a:spcBef>
              <a:spcAft>
                <a:spcPct val="0"/>
              </a:spcAft>
              <a:defRPr sz="2400">
                <a:solidFill>
                  <a:schemeClr val="tx1"/>
                </a:solidFill>
                <a:latin typeface="Tahoma" pitchFamily="34" charset="0"/>
              </a:defRPr>
            </a:lvl6pPr>
            <a:lvl7pPr marL="2971800" indent="-228600" algn="ctr" eaLnBrk="0" fontAlgn="base" hangingPunct="0">
              <a:spcBef>
                <a:spcPct val="0"/>
              </a:spcBef>
              <a:spcAft>
                <a:spcPct val="0"/>
              </a:spcAft>
              <a:defRPr sz="2400">
                <a:solidFill>
                  <a:schemeClr val="tx1"/>
                </a:solidFill>
                <a:latin typeface="Tahoma" pitchFamily="34" charset="0"/>
              </a:defRPr>
            </a:lvl7pPr>
            <a:lvl8pPr marL="3429000" indent="-228600" algn="ctr" eaLnBrk="0" fontAlgn="base" hangingPunct="0">
              <a:spcBef>
                <a:spcPct val="0"/>
              </a:spcBef>
              <a:spcAft>
                <a:spcPct val="0"/>
              </a:spcAft>
              <a:defRPr sz="2400">
                <a:solidFill>
                  <a:schemeClr val="tx1"/>
                </a:solidFill>
                <a:latin typeface="Tahoma" pitchFamily="34" charset="0"/>
              </a:defRPr>
            </a:lvl8pPr>
            <a:lvl9pPr marL="3886200" indent="-228600" algn="ctr" eaLnBrk="0" fontAlgn="base" hangingPunct="0">
              <a:spcBef>
                <a:spcPct val="0"/>
              </a:spcBef>
              <a:spcAft>
                <a:spcPct val="0"/>
              </a:spcAft>
              <a:defRPr sz="2400">
                <a:solidFill>
                  <a:schemeClr val="tx1"/>
                </a:solidFill>
                <a:latin typeface="Tahoma" pitchFamily="34" charset="0"/>
              </a:defRPr>
            </a:lvl9pPr>
          </a:lstStyle>
          <a:p>
            <a:pPr eaLnBrk="1" hangingPunct="1"/>
            <a:r>
              <a:rPr lang="en-US" b="1" i="1">
                <a:latin typeface="Times New Roman" pitchFamily="18" charset="0"/>
              </a:rPr>
              <a:t>w</a:t>
            </a:r>
          </a:p>
        </p:txBody>
      </p:sp>
      <p:sp>
        <p:nvSpPr>
          <p:cNvPr id="15385" name="Rectangle 21"/>
          <p:cNvSpPr>
            <a:spLocks noChangeAspect="1" noChangeArrowheads="1"/>
          </p:cNvSpPr>
          <p:nvPr/>
        </p:nvSpPr>
        <p:spPr bwMode="auto">
          <a:xfrm>
            <a:off x="6475413" y="5316538"/>
            <a:ext cx="230187" cy="231775"/>
          </a:xfrm>
          <a:prstGeom prst="rect">
            <a:avLst/>
          </a:prstGeom>
          <a:solidFill>
            <a:schemeClr val="bg1"/>
          </a:solidFill>
          <a:ln w="19050">
            <a:solidFill>
              <a:schemeClr val="tx1"/>
            </a:solidFill>
            <a:prstDash val="sysDot"/>
            <a:miter lim="800000"/>
            <a:headEnd/>
            <a:tailEnd/>
          </a:ln>
        </p:spPr>
        <p:txBody>
          <a:bodyPr wrap="none" anchor="ctr"/>
          <a:lstStyle/>
          <a:p>
            <a:endParaRPr lang="en-US" sz="1800"/>
          </a:p>
        </p:txBody>
      </p:sp>
      <p:cxnSp>
        <p:nvCxnSpPr>
          <p:cNvPr id="15386" name="AutoShape 40"/>
          <p:cNvCxnSpPr>
            <a:cxnSpLocks noChangeShapeType="1"/>
            <a:stCxn id="15376" idx="1"/>
            <a:endCxn id="15378" idx="1"/>
          </p:cNvCxnSpPr>
          <p:nvPr/>
        </p:nvCxnSpPr>
        <p:spPr bwMode="auto">
          <a:xfrm rot="-5400000" flipH="1" flipV="1">
            <a:off x="6208712" y="4097338"/>
            <a:ext cx="512763" cy="954088"/>
          </a:xfrm>
          <a:prstGeom prst="curvedConnector3">
            <a:avLst>
              <a:gd name="adj1" fmla="val -49847"/>
            </a:avLst>
          </a:prstGeom>
          <a:noFill/>
          <a:ln w="19050">
            <a:solidFill>
              <a:schemeClr val="tx2"/>
            </a:solidFill>
            <a:round/>
            <a:headEnd type="triangle" w="med" len="med"/>
            <a:tailEnd type="triangle" w="med" len="med"/>
          </a:ln>
          <a:extLst>
            <a:ext uri="{909E8E84-426E-40dd-AFC4-6F175D3DCCD1}">
              <a14:hiddenFill xmlns:a14="http://schemas.microsoft.com/office/drawing/2010/main" xmlns="">
                <a:noFill/>
              </a14:hiddenFill>
            </a:ext>
          </a:extLst>
        </p:spPr>
      </p:cxnSp>
      <p:sp>
        <p:nvSpPr>
          <p:cNvPr id="2" name="Footer Placeholder 1"/>
          <p:cNvSpPr>
            <a:spLocks noGrp="1"/>
          </p:cNvSpPr>
          <p:nvPr>
            <p:ph type="ftr" sz="quarter" idx="11"/>
          </p:nvPr>
        </p:nvSpPr>
        <p:spPr/>
        <p:txBody>
          <a:bodyPr/>
          <a:lstStyle/>
          <a:p>
            <a:pPr algn="l"/>
            <a:r>
              <a:rPr lang="en-US" smtClean="0">
                <a:solidFill>
                  <a:srgbClr val="993300"/>
                </a:solidFill>
              </a:rPr>
              <a:t>CPSC 3200 </a:t>
            </a:r>
          </a:p>
          <a:p>
            <a:pPr algn="l"/>
            <a:r>
              <a:rPr lang="en-US" smtClean="0">
                <a:solidFill>
                  <a:srgbClr val="993300"/>
                </a:solidFill>
              </a:rPr>
              <a:t>University of Tennessee at Chattanooga – Summer 2013</a:t>
            </a:r>
          </a:p>
          <a:p>
            <a:endParaRPr lang="en-US" dirty="0" smtClean="0"/>
          </a:p>
        </p:txBody>
      </p:sp>
      <p:sp>
        <p:nvSpPr>
          <p:cNvPr id="3" name="Slide Number Placeholder 2"/>
          <p:cNvSpPr>
            <a:spLocks noGrp="1"/>
          </p:cNvSpPr>
          <p:nvPr>
            <p:ph type="sldNum" sz="quarter" idx="12"/>
          </p:nvPr>
        </p:nvSpPr>
        <p:spPr/>
        <p:txBody>
          <a:bodyPr/>
          <a:lstStyle/>
          <a:p>
            <a:fld id="{B81203D6-0DDA-4AA7-8C29-C8F6DF4F2EC9}" type="slidenum">
              <a:rPr lang="en-US" smtClean="0"/>
              <a:t>19</a:t>
            </a:fld>
            <a:endParaRPr lang="en-US"/>
          </a:p>
        </p:txBody>
      </p:sp>
      <p:sp>
        <p:nvSpPr>
          <p:cNvPr id="30" name="Date Placeholder 17"/>
          <p:cNvSpPr txBox="1">
            <a:spLocks/>
          </p:cNvSpPr>
          <p:nvPr/>
        </p:nvSpPr>
        <p:spPr>
          <a:xfrm>
            <a:off x="6553200" y="6340475"/>
            <a:ext cx="2133600" cy="365125"/>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lstStyle>
            <a:defPPr>
              <a:defRPr lang="en-US"/>
            </a:defPPr>
            <a:lvl1pPr marL="0" algn="l" defTabSz="914400" rtl="0" eaLnBrk="0" latinLnBrk="0" hangingPunct="0">
              <a:defRPr sz="2400" kern="1200">
                <a:solidFill>
                  <a:schemeClr val="tx1"/>
                </a:solidFill>
                <a:latin typeface="Tahoma" pitchFamily="34" charset="0"/>
                <a:ea typeface="+mn-ea"/>
                <a:cs typeface="+mn-cs"/>
              </a:defRPr>
            </a:lvl1pPr>
            <a:lvl2pPr marL="742950" indent="-285750" algn="l" defTabSz="914400" rtl="0" eaLnBrk="0" latinLnBrk="0" hangingPunct="0">
              <a:defRPr sz="2400" kern="1200">
                <a:solidFill>
                  <a:schemeClr val="tx1"/>
                </a:solidFill>
                <a:latin typeface="Tahoma" pitchFamily="34" charset="0"/>
                <a:ea typeface="+mn-ea"/>
                <a:cs typeface="+mn-cs"/>
              </a:defRPr>
            </a:lvl2pPr>
            <a:lvl3pPr marL="1143000" indent="-228600" algn="l" defTabSz="914400" rtl="0" eaLnBrk="0" latinLnBrk="0" hangingPunct="0">
              <a:defRPr sz="2400" kern="1200">
                <a:solidFill>
                  <a:schemeClr val="tx1"/>
                </a:solidFill>
                <a:latin typeface="Tahoma" pitchFamily="34" charset="0"/>
                <a:ea typeface="+mn-ea"/>
                <a:cs typeface="+mn-cs"/>
              </a:defRPr>
            </a:lvl3pPr>
            <a:lvl4pPr marL="1600200" indent="-228600" algn="l" defTabSz="914400" rtl="0" eaLnBrk="0" latinLnBrk="0" hangingPunct="0">
              <a:defRPr sz="2400" kern="1200">
                <a:solidFill>
                  <a:schemeClr val="tx1"/>
                </a:solidFill>
                <a:latin typeface="Tahoma" pitchFamily="34" charset="0"/>
                <a:ea typeface="+mn-ea"/>
                <a:cs typeface="+mn-cs"/>
              </a:defRPr>
            </a:lvl4pPr>
            <a:lvl5pPr marL="2057400" indent="-228600" algn="l" defTabSz="914400" rtl="0" eaLnBrk="0" latinLnBrk="0" hangingPunct="0">
              <a:defRPr sz="2400" kern="1200">
                <a:solidFill>
                  <a:schemeClr val="tx1"/>
                </a:solidFill>
                <a:latin typeface="Tahoma" pitchFamily="34" charset="0"/>
                <a:ea typeface="+mn-ea"/>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9pPr>
          </a:lstStyle>
          <a:p>
            <a:pPr eaLnBrk="1" hangingPunct="1"/>
            <a:r>
              <a:rPr lang="en-US" sz="1000" kern="1200" dirty="0" smtClean="0">
                <a:solidFill>
                  <a:srgbClr val="993300"/>
                </a:solidFill>
                <a:latin typeface="+mn-lt"/>
                <a:ea typeface="+mn-ea"/>
                <a:cs typeface="+mn-cs"/>
              </a:rPr>
              <a:t>© 2010 Goodrich, </a:t>
            </a:r>
            <a:r>
              <a:rPr lang="en-US" sz="1000" kern="1200" dirty="0" err="1" smtClean="0">
                <a:solidFill>
                  <a:srgbClr val="993300"/>
                </a:solidFill>
                <a:latin typeface="+mn-lt"/>
                <a:ea typeface="+mn-ea"/>
                <a:cs typeface="+mn-cs"/>
              </a:rPr>
              <a:t>Tamassia</a:t>
            </a:r>
            <a:endParaRPr lang="en-US" sz="1000" kern="1200" dirty="0">
              <a:solidFill>
                <a:srgbClr val="993300"/>
              </a:solidFill>
              <a:latin typeface="+mn-lt"/>
              <a:ea typeface="+mn-ea"/>
              <a:cs typeface="+mn-cs"/>
            </a:endParaRPr>
          </a:p>
        </p:txBody>
      </p:sp>
    </p:spTree>
    <p:extLst>
      <p:ext uri="{BB962C8B-B14F-4D97-AF65-F5344CB8AC3E}">
        <p14:creationId xmlns:p14="http://schemas.microsoft.com/office/powerpoint/2010/main" val="148920482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latin typeface="Arial" charset="0"/>
                <a:ea typeface="Arial" charset="0"/>
                <a:cs typeface="Arial" charset="0"/>
              </a:rPr>
              <a:t>Recap: Traversal</a:t>
            </a:r>
            <a:endParaRPr lang="en-US" dirty="0">
              <a:latin typeface="Arial" charset="0"/>
              <a:ea typeface="Arial" charset="0"/>
              <a:cs typeface="Arial" charset="0"/>
            </a:endParaRPr>
          </a:p>
        </p:txBody>
      </p:sp>
      <p:sp>
        <p:nvSpPr>
          <p:cNvPr id="3" name="Content Placeholder 2"/>
          <p:cNvSpPr>
            <a:spLocks noGrp="1"/>
          </p:cNvSpPr>
          <p:nvPr>
            <p:ph idx="1"/>
          </p:nvPr>
        </p:nvSpPr>
        <p:spPr/>
        <p:txBody>
          <a:bodyPr>
            <a:normAutofit fontScale="85000" lnSpcReduction="20000"/>
          </a:bodyPr>
          <a:lstStyle/>
          <a:p>
            <a:r>
              <a:rPr lang="en-US" dirty="0"/>
              <a:t>A traversal is a process that visits all the nodes in the tree</a:t>
            </a:r>
            <a:r>
              <a:rPr lang="en-US" dirty="0" smtClean="0"/>
              <a:t>.</a:t>
            </a:r>
          </a:p>
          <a:p>
            <a:r>
              <a:rPr lang="en-US" dirty="0" smtClean="0"/>
              <a:t>Depth-first Traversal</a:t>
            </a:r>
          </a:p>
          <a:p>
            <a:pPr lvl="1"/>
            <a:r>
              <a:rPr lang="en-US" dirty="0" smtClean="0"/>
              <a:t>In-Order (Symmetric)   left-root-right</a:t>
            </a:r>
          </a:p>
          <a:p>
            <a:pPr lvl="1"/>
            <a:r>
              <a:rPr lang="en-US" dirty="0" smtClean="0"/>
              <a:t>Pre-Order    root-left-right</a:t>
            </a:r>
          </a:p>
          <a:p>
            <a:pPr lvl="1"/>
            <a:r>
              <a:rPr lang="en-US" dirty="0" smtClean="0"/>
              <a:t>Post-Order   left-right-root</a:t>
            </a:r>
          </a:p>
          <a:p>
            <a:pPr marL="411480" lvl="1" indent="0">
              <a:buNone/>
            </a:pPr>
            <a:endParaRPr lang="en-US" dirty="0" smtClean="0"/>
          </a:p>
          <a:p>
            <a:pPr marL="411480" lvl="1" indent="0">
              <a:buNone/>
            </a:pPr>
            <a:r>
              <a:rPr lang="en-US" dirty="0" smtClean="0"/>
              <a:t>In-order:</a:t>
            </a:r>
          </a:p>
          <a:p>
            <a:pPr marL="411480" lvl="1" indent="0">
              <a:buNone/>
            </a:pPr>
            <a:r>
              <a:rPr lang="en-US" dirty="0" smtClean="0"/>
              <a:t>    2,8,4,14,1,7,16,9,10,3</a:t>
            </a:r>
          </a:p>
          <a:p>
            <a:pPr marL="411480" lvl="1" indent="0">
              <a:buNone/>
            </a:pPr>
            <a:r>
              <a:rPr lang="en-US" dirty="0" smtClean="0"/>
              <a:t>Pre-order:</a:t>
            </a:r>
          </a:p>
          <a:p>
            <a:pPr marL="411480" lvl="1" indent="0">
              <a:buNone/>
            </a:pPr>
            <a:r>
              <a:rPr lang="en-US" dirty="0" smtClean="0"/>
              <a:t>    16,14,8,2,4,7,1,10,9,3</a:t>
            </a:r>
          </a:p>
          <a:p>
            <a:pPr marL="411480" lvl="1" indent="0">
              <a:buNone/>
            </a:pPr>
            <a:r>
              <a:rPr lang="en-US" dirty="0" smtClean="0"/>
              <a:t>Post-order</a:t>
            </a:r>
          </a:p>
          <a:p>
            <a:pPr marL="411480" lvl="1" indent="0">
              <a:buNone/>
            </a:pPr>
            <a:r>
              <a:rPr lang="en-US" dirty="0" smtClean="0"/>
              <a:t>    2,4,8,1,7,14,9,3,10,16</a:t>
            </a:r>
            <a:endParaRPr lang="en-US" dirty="0"/>
          </a:p>
        </p:txBody>
      </p:sp>
      <p:pic>
        <p:nvPicPr>
          <p:cNvPr id="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b="28114"/>
          <a:stretch/>
        </p:blipFill>
        <p:spPr bwMode="auto">
          <a:xfrm>
            <a:off x="4886325" y="3397470"/>
            <a:ext cx="3800475" cy="2588225"/>
          </a:xfrm>
          <a:prstGeom prst="rect">
            <a:avLst/>
          </a:prstGeom>
          <a:noFill/>
          <a:ln>
            <a:noFill/>
          </a:ln>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8244857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503238"/>
            <a:ext cx="7943604" cy="868362"/>
          </a:xfrm>
        </p:spPr>
        <p:txBody>
          <a:bodyPr>
            <a:normAutofit fontScale="90000"/>
          </a:bodyPr>
          <a:lstStyle/>
          <a:p>
            <a:pPr algn="l"/>
            <a:r>
              <a:rPr lang="en-US" dirty="0">
                <a:latin typeface="Arial" charset="0"/>
                <a:ea typeface="Arial" charset="0"/>
                <a:cs typeface="Arial" charset="0"/>
              </a:rPr>
              <a:t>Implementing a </a:t>
            </a:r>
            <a:r>
              <a:rPr lang="en-US" dirty="0" smtClean="0">
                <a:latin typeface="Arial" charset="0"/>
                <a:ea typeface="Arial" charset="0"/>
                <a:cs typeface="Arial" charset="0"/>
              </a:rPr>
              <a:t>PQ with </a:t>
            </a:r>
            <a:r>
              <a:rPr lang="en-US" dirty="0">
                <a:latin typeface="Arial" charset="0"/>
                <a:ea typeface="Arial" charset="0"/>
                <a:cs typeface="Arial" charset="0"/>
              </a:rPr>
              <a:t>a H</a:t>
            </a:r>
            <a:r>
              <a:rPr lang="en-US" dirty="0" smtClean="0">
                <a:latin typeface="Arial" charset="0"/>
                <a:ea typeface="Arial" charset="0"/>
                <a:cs typeface="Arial" charset="0"/>
              </a:rPr>
              <a:t>eap</a:t>
            </a:r>
            <a:br>
              <a:rPr lang="en-US" dirty="0" smtClean="0">
                <a:latin typeface="Arial" charset="0"/>
                <a:ea typeface="Arial" charset="0"/>
                <a:cs typeface="Arial" charset="0"/>
              </a:rPr>
            </a:br>
            <a:r>
              <a:rPr lang="en-US" dirty="0" smtClean="0">
                <a:latin typeface="Arial" charset="0"/>
                <a:ea typeface="Arial" charset="0"/>
                <a:cs typeface="Arial" charset="0"/>
              </a:rPr>
              <a:t>Remove</a:t>
            </a:r>
            <a:endParaRPr lang="en-US" dirty="0">
              <a:latin typeface="Arial" charset="0"/>
              <a:ea typeface="Arial" charset="0"/>
              <a:cs typeface="Arial" charset="0"/>
            </a:endParaRPr>
          </a:p>
        </p:txBody>
      </p:sp>
      <p:pic>
        <p:nvPicPr>
          <p:cNvPr id="4" name="Content Placeholder 3" descr="Screen Shot 2014-10-28 at 3.13.32 PM.png"/>
          <p:cNvPicPr>
            <a:picLocks noGrp="1" noChangeAspect="1"/>
          </p:cNvPicPr>
          <p:nvPr>
            <p:ph idx="1"/>
          </p:nvPr>
        </p:nvPicPr>
        <p:blipFill rotWithShape="1">
          <a:blip r:embed="rId2">
            <a:extLst>
              <a:ext uri="{28A0092B-C50C-407E-A947-70E740481C1C}">
                <a14:useLocalDpi xmlns:a14="http://schemas.microsoft.com/office/drawing/2010/main" val="0"/>
              </a:ext>
            </a:extLst>
          </a:blip>
          <a:srcRect l="40355" t="14558" r="23937" b="6990"/>
          <a:stretch/>
        </p:blipFill>
        <p:spPr>
          <a:xfrm>
            <a:off x="4679978" y="1626922"/>
            <a:ext cx="4178026" cy="5163340"/>
          </a:xfrm>
        </p:spPr>
      </p:pic>
      <p:pic>
        <p:nvPicPr>
          <p:cNvPr id="5" name="Picture 4" descr="Screen Shot 2014-10-28 at 3.10.54 PM.png"/>
          <p:cNvPicPr>
            <a:picLocks noChangeAspect="1"/>
          </p:cNvPicPr>
          <p:nvPr/>
        </p:nvPicPr>
        <p:blipFill rotWithShape="1">
          <a:blip r:embed="rId3">
            <a:extLst>
              <a:ext uri="{28A0092B-C50C-407E-A947-70E740481C1C}">
                <a14:useLocalDpi xmlns:a14="http://schemas.microsoft.com/office/drawing/2010/main" val="0"/>
              </a:ext>
            </a:extLst>
          </a:blip>
          <a:srcRect l="43501" t="17333" r="23788" b="48792"/>
          <a:stretch/>
        </p:blipFill>
        <p:spPr>
          <a:xfrm>
            <a:off x="314858" y="1658412"/>
            <a:ext cx="4252479" cy="2477119"/>
          </a:xfrm>
          <a:prstGeom prst="rect">
            <a:avLst/>
          </a:prstGeom>
        </p:spPr>
      </p:pic>
    </p:spTree>
    <p:extLst>
      <p:ext uri="{BB962C8B-B14F-4D97-AF65-F5344CB8AC3E}">
        <p14:creationId xmlns:p14="http://schemas.microsoft.com/office/powerpoint/2010/main" val="7682716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latin typeface="Arial" charset="0"/>
                <a:ea typeface="Arial" charset="0"/>
                <a:cs typeface="Arial" charset="0"/>
              </a:rPr>
              <a:t>Analysis</a:t>
            </a:r>
            <a:endParaRPr lang="en-US" dirty="0">
              <a:latin typeface="Arial" charset="0"/>
              <a:ea typeface="Arial" charset="0"/>
              <a:cs typeface="Arial" charset="0"/>
            </a:endParaRPr>
          </a:p>
        </p:txBody>
      </p:sp>
      <p:sp>
        <p:nvSpPr>
          <p:cNvPr id="4" name="Footer Placeholder 3"/>
          <p:cNvSpPr>
            <a:spLocks noGrp="1"/>
          </p:cNvSpPr>
          <p:nvPr>
            <p:ph type="ftr" sz="quarter" idx="11"/>
          </p:nvPr>
        </p:nvSpPr>
        <p:spPr/>
        <p:txBody>
          <a:bodyPr/>
          <a:lstStyle/>
          <a:p>
            <a:pPr algn="l"/>
            <a:r>
              <a:rPr lang="en-US" smtClean="0">
                <a:solidFill>
                  <a:srgbClr val="993300"/>
                </a:solidFill>
              </a:rPr>
              <a:t>CPSC 3200 </a:t>
            </a:r>
          </a:p>
          <a:p>
            <a:pPr algn="l"/>
            <a:r>
              <a:rPr lang="en-US" smtClean="0">
                <a:solidFill>
                  <a:srgbClr val="993300"/>
                </a:solidFill>
              </a:rPr>
              <a:t>University of Tennessee at Chattanooga – Summer 2013</a:t>
            </a:r>
          </a:p>
          <a:p>
            <a:endParaRPr lang="en-US" dirty="0" smtClean="0"/>
          </a:p>
        </p:txBody>
      </p:sp>
      <p:sp>
        <p:nvSpPr>
          <p:cNvPr id="5" name="Slide Number Placeholder 4"/>
          <p:cNvSpPr>
            <a:spLocks noGrp="1"/>
          </p:cNvSpPr>
          <p:nvPr>
            <p:ph type="sldNum" sz="quarter" idx="12"/>
          </p:nvPr>
        </p:nvSpPr>
        <p:spPr/>
        <p:txBody>
          <a:bodyPr/>
          <a:lstStyle/>
          <a:p>
            <a:fld id="{B81203D6-0DDA-4AA7-8C29-C8F6DF4F2EC9}" type="slidenum">
              <a:rPr lang="en-US" smtClean="0"/>
              <a:t>21</a:t>
            </a:fld>
            <a:endParaRPr lang="en-US"/>
          </a:p>
        </p:txBody>
      </p:sp>
      <p:pic>
        <p:nvPicPr>
          <p:cNvPr id="6146" name="Picture 2"/>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743294" y="1683687"/>
            <a:ext cx="5778094" cy="3651885"/>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7" name="Date Placeholder 17"/>
          <p:cNvSpPr txBox="1">
            <a:spLocks/>
          </p:cNvSpPr>
          <p:nvPr/>
        </p:nvSpPr>
        <p:spPr>
          <a:xfrm>
            <a:off x="6553200" y="6340475"/>
            <a:ext cx="2133600" cy="365125"/>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lstStyle>
            <a:defPPr>
              <a:defRPr lang="en-US"/>
            </a:defPPr>
            <a:lvl1pPr marL="0" algn="l" defTabSz="914400" rtl="0" eaLnBrk="0" latinLnBrk="0" hangingPunct="0">
              <a:defRPr sz="2400" kern="1200">
                <a:solidFill>
                  <a:schemeClr val="tx1"/>
                </a:solidFill>
                <a:latin typeface="Tahoma" pitchFamily="34" charset="0"/>
                <a:ea typeface="+mn-ea"/>
                <a:cs typeface="+mn-cs"/>
              </a:defRPr>
            </a:lvl1pPr>
            <a:lvl2pPr marL="742950" indent="-285750" algn="l" defTabSz="914400" rtl="0" eaLnBrk="0" latinLnBrk="0" hangingPunct="0">
              <a:defRPr sz="2400" kern="1200">
                <a:solidFill>
                  <a:schemeClr val="tx1"/>
                </a:solidFill>
                <a:latin typeface="Tahoma" pitchFamily="34" charset="0"/>
                <a:ea typeface="+mn-ea"/>
                <a:cs typeface="+mn-cs"/>
              </a:defRPr>
            </a:lvl2pPr>
            <a:lvl3pPr marL="1143000" indent="-228600" algn="l" defTabSz="914400" rtl="0" eaLnBrk="0" latinLnBrk="0" hangingPunct="0">
              <a:defRPr sz="2400" kern="1200">
                <a:solidFill>
                  <a:schemeClr val="tx1"/>
                </a:solidFill>
                <a:latin typeface="Tahoma" pitchFamily="34" charset="0"/>
                <a:ea typeface="+mn-ea"/>
                <a:cs typeface="+mn-cs"/>
              </a:defRPr>
            </a:lvl3pPr>
            <a:lvl4pPr marL="1600200" indent="-228600" algn="l" defTabSz="914400" rtl="0" eaLnBrk="0" latinLnBrk="0" hangingPunct="0">
              <a:defRPr sz="2400" kern="1200">
                <a:solidFill>
                  <a:schemeClr val="tx1"/>
                </a:solidFill>
                <a:latin typeface="Tahoma" pitchFamily="34" charset="0"/>
                <a:ea typeface="+mn-ea"/>
                <a:cs typeface="+mn-cs"/>
              </a:defRPr>
            </a:lvl4pPr>
            <a:lvl5pPr marL="2057400" indent="-228600" algn="l" defTabSz="914400" rtl="0" eaLnBrk="0" latinLnBrk="0" hangingPunct="0">
              <a:defRPr sz="2400" kern="1200">
                <a:solidFill>
                  <a:schemeClr val="tx1"/>
                </a:solidFill>
                <a:latin typeface="Tahoma" pitchFamily="34" charset="0"/>
                <a:ea typeface="+mn-ea"/>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9pPr>
          </a:lstStyle>
          <a:p>
            <a:pPr eaLnBrk="1" hangingPunct="1"/>
            <a:r>
              <a:rPr lang="en-US" sz="1000" kern="1200" dirty="0" smtClean="0">
                <a:solidFill>
                  <a:srgbClr val="993300"/>
                </a:solidFill>
                <a:latin typeface="+mn-lt"/>
                <a:ea typeface="+mn-ea"/>
                <a:cs typeface="+mn-cs"/>
              </a:rPr>
              <a:t>© 2010 Goodrich, </a:t>
            </a:r>
            <a:r>
              <a:rPr lang="en-US" sz="1000" kern="1200" dirty="0" err="1" smtClean="0">
                <a:solidFill>
                  <a:srgbClr val="993300"/>
                </a:solidFill>
                <a:latin typeface="+mn-lt"/>
                <a:ea typeface="+mn-ea"/>
                <a:cs typeface="+mn-cs"/>
              </a:rPr>
              <a:t>Tamassia</a:t>
            </a:r>
            <a:endParaRPr lang="en-US" sz="1000" kern="1200" dirty="0">
              <a:solidFill>
                <a:srgbClr val="993300"/>
              </a:solidFill>
              <a:latin typeface="+mn-lt"/>
              <a:ea typeface="+mn-ea"/>
              <a:cs typeface="+mn-cs"/>
            </a:endParaRPr>
          </a:p>
        </p:txBody>
      </p:sp>
    </p:spTree>
    <p:extLst>
      <p:ext uri="{BB962C8B-B14F-4D97-AF65-F5344CB8AC3E}">
        <p14:creationId xmlns:p14="http://schemas.microsoft.com/office/powerpoint/2010/main" val="29789910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7" name="Rectangle 2"/>
          <p:cNvSpPr>
            <a:spLocks noGrp="1" noChangeArrowheads="1"/>
          </p:cNvSpPr>
          <p:nvPr>
            <p:ph type="title"/>
          </p:nvPr>
        </p:nvSpPr>
        <p:spPr/>
        <p:txBody>
          <a:bodyPr/>
          <a:lstStyle/>
          <a:p>
            <a:pPr algn="l" eaLnBrk="1" hangingPunct="1"/>
            <a:r>
              <a:rPr lang="en-US" dirty="0" smtClean="0">
                <a:latin typeface="Arial" charset="0"/>
                <a:ea typeface="Arial" charset="0"/>
                <a:cs typeface="Arial" charset="0"/>
              </a:rPr>
              <a:t>Heap-Sort</a:t>
            </a:r>
          </a:p>
        </p:txBody>
      </p:sp>
      <p:sp>
        <p:nvSpPr>
          <p:cNvPr id="3078" name="Rectangle 3" descr="Rectangle: Click to edit Master text styles&#10;Second level&#10;Third level&#10;Fourth level&#10;Fifth level"/>
          <p:cNvSpPr>
            <a:spLocks noGrp="1" noChangeArrowheads="1"/>
          </p:cNvSpPr>
          <p:nvPr>
            <p:ph type="body" sz="half" idx="1"/>
          </p:nvPr>
        </p:nvSpPr>
        <p:spPr>
          <a:xfrm>
            <a:off x="304800" y="1295400"/>
            <a:ext cx="4191000" cy="5105400"/>
          </a:xfrm>
        </p:spPr>
        <p:txBody>
          <a:bodyPr>
            <a:normAutofit/>
          </a:bodyPr>
          <a:lstStyle/>
          <a:p>
            <a:pPr eaLnBrk="1" hangingPunct="1">
              <a:buClr>
                <a:schemeClr val="bg1"/>
              </a:buClr>
            </a:pPr>
            <a:r>
              <a:rPr lang="en-US" sz="2000" dirty="0" smtClean="0"/>
              <a:t>Consider a priority queue with </a:t>
            </a:r>
            <a:r>
              <a:rPr lang="en-US" sz="2000" b="1" i="1" dirty="0" smtClean="0"/>
              <a:t>n</a:t>
            </a:r>
            <a:r>
              <a:rPr lang="en-US" sz="2000" dirty="0" smtClean="0"/>
              <a:t> items implemented by means of a heap</a:t>
            </a:r>
          </a:p>
          <a:p>
            <a:pPr lvl="1" eaLnBrk="1" hangingPunct="1">
              <a:buClr>
                <a:schemeClr val="bg1"/>
              </a:buClr>
            </a:pPr>
            <a:r>
              <a:rPr lang="en-US" dirty="0" smtClean="0"/>
              <a:t>the space used is </a:t>
            </a:r>
            <a:r>
              <a:rPr lang="en-US" b="1" i="1" dirty="0" smtClean="0"/>
              <a:t>O</a:t>
            </a:r>
            <a:r>
              <a:rPr lang="en-US" dirty="0" smtClean="0"/>
              <a:t>(</a:t>
            </a:r>
            <a:r>
              <a:rPr lang="en-US" b="1" i="1" dirty="0" smtClean="0"/>
              <a:t>n</a:t>
            </a:r>
            <a:r>
              <a:rPr lang="en-US" dirty="0" smtClean="0"/>
              <a:t>)</a:t>
            </a:r>
          </a:p>
          <a:p>
            <a:pPr lvl="1" eaLnBrk="1" hangingPunct="1">
              <a:buClr>
                <a:schemeClr val="bg1"/>
              </a:buClr>
            </a:pPr>
            <a:r>
              <a:rPr lang="en-US" dirty="0" smtClean="0"/>
              <a:t>methods </a:t>
            </a:r>
            <a:r>
              <a:rPr lang="en-US" b="1" dirty="0" smtClean="0">
                <a:solidFill>
                  <a:schemeClr val="tx2"/>
                </a:solidFill>
              </a:rPr>
              <a:t>insert</a:t>
            </a:r>
            <a:r>
              <a:rPr lang="en-US" dirty="0" smtClean="0"/>
              <a:t> and </a:t>
            </a:r>
            <a:r>
              <a:rPr lang="en-US" b="1" dirty="0" err="1" smtClean="0">
                <a:solidFill>
                  <a:schemeClr val="tx2"/>
                </a:solidFill>
              </a:rPr>
              <a:t>removeMin</a:t>
            </a:r>
            <a:r>
              <a:rPr lang="en-US" dirty="0" smtClean="0"/>
              <a:t> take </a:t>
            </a:r>
            <a:r>
              <a:rPr lang="en-US" b="1" i="1" dirty="0" smtClean="0"/>
              <a:t>O</a:t>
            </a:r>
            <a:r>
              <a:rPr lang="en-US" dirty="0" smtClean="0"/>
              <a:t>(log </a:t>
            </a:r>
            <a:r>
              <a:rPr lang="en-US" b="1" i="1" dirty="0" smtClean="0"/>
              <a:t>n</a:t>
            </a:r>
            <a:r>
              <a:rPr lang="en-US" dirty="0" smtClean="0"/>
              <a:t>) time.</a:t>
            </a:r>
          </a:p>
          <a:p>
            <a:pPr lvl="1" eaLnBrk="1" hangingPunct="1">
              <a:buClr>
                <a:schemeClr val="bg1"/>
              </a:buClr>
            </a:pPr>
            <a:r>
              <a:rPr lang="en-US" dirty="0" smtClean="0"/>
              <a:t>methods </a:t>
            </a:r>
            <a:r>
              <a:rPr lang="en-US" b="1" dirty="0" smtClean="0">
                <a:solidFill>
                  <a:schemeClr val="tx2"/>
                </a:solidFill>
              </a:rPr>
              <a:t>size</a:t>
            </a:r>
            <a:r>
              <a:rPr lang="en-US" dirty="0" smtClean="0"/>
              <a:t>, </a:t>
            </a:r>
            <a:r>
              <a:rPr lang="en-US" b="1" dirty="0" err="1" smtClean="0">
                <a:solidFill>
                  <a:schemeClr val="tx2"/>
                </a:solidFill>
              </a:rPr>
              <a:t>isEmpty</a:t>
            </a:r>
            <a:r>
              <a:rPr lang="en-US" dirty="0" smtClean="0"/>
              <a:t>, and </a:t>
            </a:r>
            <a:r>
              <a:rPr lang="en-US" b="1" dirty="0" smtClean="0">
                <a:solidFill>
                  <a:schemeClr val="tx2"/>
                </a:solidFill>
              </a:rPr>
              <a:t>min</a:t>
            </a:r>
            <a:r>
              <a:rPr lang="en-US" dirty="0" smtClean="0"/>
              <a:t> take time </a:t>
            </a:r>
            <a:r>
              <a:rPr lang="en-US" b="1" i="1" dirty="0" smtClean="0"/>
              <a:t>O</a:t>
            </a:r>
            <a:r>
              <a:rPr lang="en-US" dirty="0" smtClean="0"/>
              <a:t>(1) time</a:t>
            </a:r>
          </a:p>
        </p:txBody>
      </p:sp>
      <p:sp>
        <p:nvSpPr>
          <p:cNvPr id="117764" name="Rectangle 4" descr="Rectangle: Click to edit Master text styles&#10;Second level&#10;Third level&#10;Fourth level&#10;Fifth level"/>
          <p:cNvSpPr>
            <a:spLocks noGrp="1" noChangeArrowheads="1"/>
          </p:cNvSpPr>
          <p:nvPr>
            <p:ph type="body" sz="half" idx="2"/>
          </p:nvPr>
        </p:nvSpPr>
        <p:spPr>
          <a:xfrm>
            <a:off x="4648200" y="1219200"/>
            <a:ext cx="4191000" cy="5105400"/>
          </a:xfrm>
        </p:spPr>
        <p:txBody>
          <a:bodyPr>
            <a:normAutofit/>
          </a:bodyPr>
          <a:lstStyle/>
          <a:p>
            <a:pPr eaLnBrk="1" hangingPunct="1">
              <a:lnSpc>
                <a:spcPct val="110000"/>
              </a:lnSpc>
              <a:buClr>
                <a:schemeClr val="bg1"/>
              </a:buClr>
              <a:defRPr/>
            </a:pPr>
            <a:r>
              <a:rPr lang="en-US" sz="2000" dirty="0" smtClean="0"/>
              <a:t>Using a heap-based priority queue, we can sort a sequence of </a:t>
            </a:r>
            <a:r>
              <a:rPr lang="en-US" sz="2000" b="1" i="1" dirty="0" smtClean="0"/>
              <a:t>n</a:t>
            </a:r>
            <a:r>
              <a:rPr lang="en-US" sz="2000" dirty="0" smtClean="0"/>
              <a:t> elements in </a:t>
            </a:r>
            <a:r>
              <a:rPr lang="en-US" sz="2000" b="1" i="1" dirty="0" smtClean="0"/>
              <a:t>O</a:t>
            </a:r>
            <a:r>
              <a:rPr lang="en-US" sz="2000" dirty="0" smtClean="0"/>
              <a:t>(</a:t>
            </a:r>
            <a:r>
              <a:rPr lang="en-US" sz="2000" b="1" i="1" dirty="0" smtClean="0"/>
              <a:t>n</a:t>
            </a:r>
            <a:r>
              <a:rPr lang="en-US" sz="2000" dirty="0" smtClean="0"/>
              <a:t> log </a:t>
            </a:r>
            <a:r>
              <a:rPr lang="en-US" sz="2000" b="1" i="1" dirty="0" smtClean="0"/>
              <a:t>n</a:t>
            </a:r>
            <a:r>
              <a:rPr lang="en-US" sz="2000" dirty="0" smtClean="0"/>
              <a:t>) time.</a:t>
            </a:r>
          </a:p>
          <a:p>
            <a:pPr eaLnBrk="1" hangingPunct="1">
              <a:lnSpc>
                <a:spcPct val="110000"/>
              </a:lnSpc>
              <a:buClr>
                <a:schemeClr val="bg1"/>
              </a:buClr>
              <a:defRPr/>
            </a:pPr>
            <a:r>
              <a:rPr lang="en-US" sz="2000" dirty="0" smtClean="0"/>
              <a:t>The resulting algorithm is called </a:t>
            </a:r>
            <a:r>
              <a:rPr lang="en-US" sz="2000" b="1" dirty="0" smtClean="0"/>
              <a:t>heap-sort</a:t>
            </a:r>
          </a:p>
          <a:p>
            <a:pPr eaLnBrk="1" hangingPunct="1">
              <a:lnSpc>
                <a:spcPct val="110000"/>
              </a:lnSpc>
              <a:buClr>
                <a:schemeClr val="bg1"/>
              </a:buClr>
              <a:defRPr/>
            </a:pPr>
            <a:r>
              <a:rPr lang="en-US" sz="2000" dirty="0" smtClean="0"/>
              <a:t>Heap-sort is much faster than quadratic sorting algorithms, such as </a:t>
            </a:r>
            <a:r>
              <a:rPr lang="en-US" sz="2000" b="1" dirty="0" smtClean="0"/>
              <a:t>insertion-sort</a:t>
            </a:r>
            <a:r>
              <a:rPr lang="en-US" sz="2000" dirty="0" smtClean="0"/>
              <a:t> and </a:t>
            </a:r>
            <a:r>
              <a:rPr lang="en-US" sz="2000" b="1" dirty="0" smtClean="0"/>
              <a:t>selection-sort</a:t>
            </a:r>
            <a:r>
              <a:rPr lang="en-US" sz="2000" dirty="0" smtClean="0"/>
              <a:t>.</a:t>
            </a:r>
          </a:p>
        </p:txBody>
      </p:sp>
      <p:sp>
        <p:nvSpPr>
          <p:cNvPr id="2" name="Footer Placeholder 1"/>
          <p:cNvSpPr>
            <a:spLocks noGrp="1"/>
          </p:cNvSpPr>
          <p:nvPr>
            <p:ph type="ftr" sz="quarter" idx="11"/>
          </p:nvPr>
        </p:nvSpPr>
        <p:spPr/>
        <p:txBody>
          <a:bodyPr/>
          <a:lstStyle/>
          <a:p>
            <a:pPr algn="l"/>
            <a:r>
              <a:rPr lang="en-US" smtClean="0">
                <a:solidFill>
                  <a:srgbClr val="993300"/>
                </a:solidFill>
              </a:rPr>
              <a:t>CPSC 3200 </a:t>
            </a:r>
          </a:p>
          <a:p>
            <a:pPr algn="l"/>
            <a:r>
              <a:rPr lang="en-US" smtClean="0">
                <a:solidFill>
                  <a:srgbClr val="993300"/>
                </a:solidFill>
              </a:rPr>
              <a:t>University of Tennessee at Chattanooga – Summer 2013</a:t>
            </a:r>
          </a:p>
          <a:p>
            <a:endParaRPr lang="en-US" dirty="0" smtClean="0"/>
          </a:p>
        </p:txBody>
      </p:sp>
      <p:sp>
        <p:nvSpPr>
          <p:cNvPr id="3" name="Slide Number Placeholder 2"/>
          <p:cNvSpPr>
            <a:spLocks noGrp="1"/>
          </p:cNvSpPr>
          <p:nvPr>
            <p:ph type="sldNum" sz="quarter" idx="12"/>
          </p:nvPr>
        </p:nvSpPr>
        <p:spPr/>
        <p:txBody>
          <a:bodyPr/>
          <a:lstStyle/>
          <a:p>
            <a:fld id="{B81203D6-0DDA-4AA7-8C29-C8F6DF4F2EC9}" type="slidenum">
              <a:rPr lang="en-US" smtClean="0"/>
              <a:t>22</a:t>
            </a:fld>
            <a:endParaRPr lang="en-US" dirty="0"/>
          </a:p>
        </p:txBody>
      </p:sp>
      <p:sp>
        <p:nvSpPr>
          <p:cNvPr id="11" name="Date Placeholder 17"/>
          <p:cNvSpPr txBox="1">
            <a:spLocks/>
          </p:cNvSpPr>
          <p:nvPr/>
        </p:nvSpPr>
        <p:spPr>
          <a:xfrm>
            <a:off x="6553200" y="6340475"/>
            <a:ext cx="2133600" cy="365125"/>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lstStyle>
            <a:defPPr>
              <a:defRPr lang="en-US"/>
            </a:defPPr>
            <a:lvl1pPr marL="0" algn="l" defTabSz="914400" rtl="0" eaLnBrk="0" latinLnBrk="0" hangingPunct="0">
              <a:defRPr sz="2400" kern="1200">
                <a:solidFill>
                  <a:schemeClr val="tx1"/>
                </a:solidFill>
                <a:latin typeface="Tahoma" pitchFamily="34" charset="0"/>
                <a:ea typeface="+mn-ea"/>
                <a:cs typeface="+mn-cs"/>
              </a:defRPr>
            </a:lvl1pPr>
            <a:lvl2pPr marL="742950" indent="-285750" algn="l" defTabSz="914400" rtl="0" eaLnBrk="0" latinLnBrk="0" hangingPunct="0">
              <a:defRPr sz="2400" kern="1200">
                <a:solidFill>
                  <a:schemeClr val="tx1"/>
                </a:solidFill>
                <a:latin typeface="Tahoma" pitchFamily="34" charset="0"/>
                <a:ea typeface="+mn-ea"/>
                <a:cs typeface="+mn-cs"/>
              </a:defRPr>
            </a:lvl2pPr>
            <a:lvl3pPr marL="1143000" indent="-228600" algn="l" defTabSz="914400" rtl="0" eaLnBrk="0" latinLnBrk="0" hangingPunct="0">
              <a:defRPr sz="2400" kern="1200">
                <a:solidFill>
                  <a:schemeClr val="tx1"/>
                </a:solidFill>
                <a:latin typeface="Tahoma" pitchFamily="34" charset="0"/>
                <a:ea typeface="+mn-ea"/>
                <a:cs typeface="+mn-cs"/>
              </a:defRPr>
            </a:lvl3pPr>
            <a:lvl4pPr marL="1600200" indent="-228600" algn="l" defTabSz="914400" rtl="0" eaLnBrk="0" latinLnBrk="0" hangingPunct="0">
              <a:defRPr sz="2400" kern="1200">
                <a:solidFill>
                  <a:schemeClr val="tx1"/>
                </a:solidFill>
                <a:latin typeface="Tahoma" pitchFamily="34" charset="0"/>
                <a:ea typeface="+mn-ea"/>
                <a:cs typeface="+mn-cs"/>
              </a:defRPr>
            </a:lvl4pPr>
            <a:lvl5pPr marL="2057400" indent="-228600" algn="l" defTabSz="914400" rtl="0" eaLnBrk="0" latinLnBrk="0" hangingPunct="0">
              <a:defRPr sz="2400" kern="1200">
                <a:solidFill>
                  <a:schemeClr val="tx1"/>
                </a:solidFill>
                <a:latin typeface="Tahoma" pitchFamily="34" charset="0"/>
                <a:ea typeface="+mn-ea"/>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9pPr>
          </a:lstStyle>
          <a:p>
            <a:pPr eaLnBrk="1" hangingPunct="1"/>
            <a:r>
              <a:rPr lang="en-US" sz="1000" kern="1200" dirty="0" smtClean="0">
                <a:solidFill>
                  <a:srgbClr val="993300"/>
                </a:solidFill>
                <a:latin typeface="+mn-lt"/>
                <a:ea typeface="+mn-ea"/>
                <a:cs typeface="+mn-cs"/>
              </a:rPr>
              <a:t>© 2010 Goodrich, </a:t>
            </a:r>
            <a:r>
              <a:rPr lang="en-US" sz="1000" kern="1200" dirty="0" err="1" smtClean="0">
                <a:solidFill>
                  <a:srgbClr val="993300"/>
                </a:solidFill>
                <a:latin typeface="+mn-lt"/>
                <a:ea typeface="+mn-ea"/>
                <a:cs typeface="+mn-cs"/>
              </a:rPr>
              <a:t>Tamassia</a:t>
            </a:r>
            <a:endParaRPr lang="en-US" sz="1000" kern="1200" dirty="0">
              <a:solidFill>
                <a:srgbClr val="993300"/>
              </a:solidFill>
              <a:latin typeface="+mn-lt"/>
              <a:ea typeface="+mn-ea"/>
              <a:cs typeface="+mn-cs"/>
            </a:endParaRPr>
          </a:p>
        </p:txBody>
      </p:sp>
    </p:spTree>
    <p:extLst>
      <p:ext uri="{BB962C8B-B14F-4D97-AF65-F5344CB8AC3E}">
        <p14:creationId xmlns:p14="http://schemas.microsoft.com/office/powerpoint/2010/main" val="88446067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smtClean="0">
                <a:latin typeface="Arial" charset="0"/>
                <a:ea typeface="Arial" charset="0"/>
                <a:cs typeface="Arial" charset="0"/>
              </a:rPr>
              <a:t>Exercise</a:t>
            </a:r>
            <a:endParaRPr lang="en-US" dirty="0">
              <a:latin typeface="Arial" charset="0"/>
              <a:ea typeface="Arial" charset="0"/>
              <a:cs typeface="Arial" charset="0"/>
            </a:endParaRPr>
          </a:p>
        </p:txBody>
      </p:sp>
      <p:sp>
        <p:nvSpPr>
          <p:cNvPr id="3" name="Content Placeholder 2"/>
          <p:cNvSpPr>
            <a:spLocks noGrp="1"/>
          </p:cNvSpPr>
          <p:nvPr>
            <p:ph idx="1"/>
          </p:nvPr>
        </p:nvSpPr>
        <p:spPr/>
        <p:txBody>
          <a:bodyPr/>
          <a:lstStyle/>
          <a:p>
            <a:r>
              <a:rPr lang="en-US" dirty="0" smtClean="0"/>
              <a:t>How long would it take to remove the smallest elements from a heap that contains </a:t>
            </a:r>
            <a:r>
              <a:rPr lang="en-US" i="1" dirty="0" smtClean="0"/>
              <a:t>n</a:t>
            </a:r>
            <a:r>
              <a:rPr lang="en-US" dirty="0" smtClean="0"/>
              <a:t> entries using a priority queue model?</a:t>
            </a:r>
          </a:p>
          <a:p>
            <a:endParaRPr lang="en-US" dirty="0"/>
          </a:p>
        </p:txBody>
      </p:sp>
      <p:sp>
        <p:nvSpPr>
          <p:cNvPr id="4" name="Slide Number Placeholder 2"/>
          <p:cNvSpPr>
            <a:spLocks noGrp="1"/>
          </p:cNvSpPr>
          <p:nvPr>
            <p:ph type="sldNum" sz="quarter" idx="12"/>
          </p:nvPr>
        </p:nvSpPr>
        <p:spPr>
          <a:xfrm>
            <a:off x="7521388" y="5476097"/>
            <a:ext cx="1483056" cy="851848"/>
          </a:xfrm>
        </p:spPr>
        <p:txBody>
          <a:bodyPr/>
          <a:lstStyle/>
          <a:p>
            <a:r>
              <a:rPr lang="en-US" dirty="0" smtClean="0"/>
              <a:t>23</a:t>
            </a:r>
            <a:endParaRPr lang="en-US" dirty="0"/>
          </a:p>
        </p:txBody>
      </p:sp>
    </p:spTree>
    <p:extLst>
      <p:ext uri="{BB962C8B-B14F-4D97-AF65-F5344CB8AC3E}">
        <p14:creationId xmlns:p14="http://schemas.microsoft.com/office/powerpoint/2010/main" val="16696332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cap="none" dirty="0" err="1" smtClean="0">
                <a:latin typeface="Arial" charset="0"/>
                <a:ea typeface="Arial" charset="0"/>
                <a:cs typeface="Arial" charset="0"/>
              </a:rPr>
              <a:t>TreeSet</a:t>
            </a:r>
            <a:r>
              <a:rPr lang="en-US" cap="none" dirty="0" smtClean="0">
                <a:latin typeface="Arial" charset="0"/>
                <a:ea typeface="Arial" charset="0"/>
                <a:cs typeface="Arial" charset="0"/>
              </a:rPr>
              <a:t> </a:t>
            </a:r>
            <a:endParaRPr lang="en-US" dirty="0">
              <a:latin typeface="Arial" charset="0"/>
              <a:ea typeface="Arial" charset="0"/>
              <a:cs typeface="Arial" charset="0"/>
            </a:endParaRPr>
          </a:p>
        </p:txBody>
      </p:sp>
      <p:sp>
        <p:nvSpPr>
          <p:cNvPr id="3" name="Content Placeholder 2"/>
          <p:cNvSpPr>
            <a:spLocks noGrp="1"/>
          </p:cNvSpPr>
          <p:nvPr>
            <p:ph idx="1"/>
          </p:nvPr>
        </p:nvSpPr>
        <p:spPr>
          <a:xfrm>
            <a:off x="363416" y="1455116"/>
            <a:ext cx="7864598" cy="5025355"/>
          </a:xfrm>
        </p:spPr>
        <p:txBody>
          <a:bodyPr>
            <a:noAutofit/>
          </a:bodyPr>
          <a:lstStyle/>
          <a:p>
            <a:pPr>
              <a:spcBef>
                <a:spcPts val="500"/>
              </a:spcBef>
              <a:buFont typeface="Arial" charset="0"/>
              <a:buChar char="•"/>
            </a:pPr>
            <a:r>
              <a:rPr lang="en-US" sz="1800" dirty="0" err="1" smtClean="0"/>
              <a:t>java.util.TreeSet</a:t>
            </a:r>
            <a:r>
              <a:rPr lang="en-US" sz="1800" dirty="0" smtClean="0"/>
              <a:t>;</a:t>
            </a:r>
          </a:p>
          <a:p>
            <a:pPr>
              <a:spcBef>
                <a:spcPts val="500"/>
              </a:spcBef>
              <a:buFont typeface="Arial" charset="0"/>
              <a:buChar char="•"/>
            </a:pPr>
            <a:r>
              <a:rPr lang="en-US" sz="1800" dirty="0" err="1"/>
              <a:t>TreeSet</a:t>
            </a:r>
            <a:r>
              <a:rPr lang="en-US" sz="1800" dirty="0"/>
              <a:t> provides an implementation of the Set </a:t>
            </a:r>
            <a:r>
              <a:rPr lang="en-US" sz="1800" dirty="0" smtClean="0"/>
              <a:t>interface.</a:t>
            </a:r>
          </a:p>
          <a:p>
            <a:pPr>
              <a:spcBef>
                <a:spcPts val="500"/>
              </a:spcBef>
              <a:buFont typeface="Arial" charset="0"/>
              <a:buChar char="•"/>
            </a:pPr>
            <a:r>
              <a:rPr lang="en-US" sz="1800" dirty="0" smtClean="0"/>
              <a:t>Objects </a:t>
            </a:r>
            <a:r>
              <a:rPr lang="en-US" sz="1800" dirty="0"/>
              <a:t>are stored in sorted, ascending order</a:t>
            </a:r>
            <a:r>
              <a:rPr lang="en-US" sz="1800" dirty="0" smtClean="0"/>
              <a:t>.</a:t>
            </a:r>
          </a:p>
          <a:p>
            <a:pPr>
              <a:spcBef>
                <a:spcPts val="500"/>
              </a:spcBef>
              <a:buFont typeface="Arial" charset="0"/>
              <a:buChar char="•"/>
            </a:pPr>
            <a:r>
              <a:rPr lang="en-US" sz="1800" dirty="0" smtClean="0"/>
              <a:t>Guarantees </a:t>
            </a:r>
            <a:r>
              <a:rPr lang="en-US" sz="1800" dirty="0"/>
              <a:t>log(n) time cost for the basic operations (add, remove and contains</a:t>
            </a:r>
            <a:r>
              <a:rPr lang="en-US" sz="1800" dirty="0" smtClean="0"/>
              <a:t>).</a:t>
            </a:r>
          </a:p>
          <a:p>
            <a:pPr>
              <a:spcBef>
                <a:spcPts val="500"/>
              </a:spcBef>
              <a:buFont typeface="Arial" charset="0"/>
              <a:buChar char="•"/>
            </a:pPr>
            <a:r>
              <a:rPr lang="en-US" sz="1800" dirty="0" smtClean="0"/>
              <a:t>Offers </a:t>
            </a:r>
            <a:r>
              <a:rPr lang="en-US" sz="1800" dirty="0"/>
              <a:t>a few handy methods to deal with the ordered set like first(), last(), </a:t>
            </a:r>
            <a:r>
              <a:rPr lang="en-US" sz="1800" dirty="0" err="1"/>
              <a:t>headSet</a:t>
            </a:r>
            <a:r>
              <a:rPr lang="en-US" sz="1800" dirty="0"/>
              <a:t>(), and </a:t>
            </a:r>
            <a:r>
              <a:rPr lang="en-US" sz="1800" dirty="0" err="1"/>
              <a:t>tailSet</a:t>
            </a:r>
            <a:r>
              <a:rPr lang="en-US" sz="1800" dirty="0"/>
              <a:t>(</a:t>
            </a:r>
            <a:r>
              <a:rPr lang="en-US" sz="1800" dirty="0" smtClean="0"/>
              <a:t>).</a:t>
            </a:r>
          </a:p>
          <a:p>
            <a:pPr>
              <a:spcBef>
                <a:spcPts val="500"/>
              </a:spcBef>
              <a:buFont typeface="Arial" charset="0"/>
              <a:buChar char="•"/>
            </a:pPr>
            <a:r>
              <a:rPr lang="en-US" sz="1800" dirty="0" smtClean="0"/>
              <a:t>Self-Balancing feature.</a:t>
            </a:r>
          </a:p>
          <a:p>
            <a:pPr lvl="1">
              <a:spcBef>
                <a:spcPts val="500"/>
              </a:spcBef>
              <a:buFont typeface="Arial" charset="0"/>
              <a:buChar char="•"/>
            </a:pPr>
            <a:r>
              <a:rPr lang="en-US" sz="1600" dirty="0" err="1"/>
              <a:t>TreeSet</a:t>
            </a:r>
            <a:r>
              <a:rPr lang="en-US" sz="1600" dirty="0"/>
              <a:t> is basically implementation of a self-balancing binary search tree like Red-Black Tree. Therefore operations like add, remove and search take O(Log n) time. And operations like printing n elements in sorted order takes O(n) time.</a:t>
            </a:r>
            <a:endParaRPr lang="en-US" sz="1600" dirty="0" smtClean="0"/>
          </a:p>
          <a:p>
            <a:pPr lvl="1">
              <a:spcBef>
                <a:spcPts val="500"/>
              </a:spcBef>
              <a:buFont typeface="Arial" charset="0"/>
              <a:buChar char="•"/>
            </a:pPr>
            <a:r>
              <a:rPr lang="en-US" sz="1600" dirty="0" smtClean="0"/>
              <a:t>Ordering: Red-Black Tree Algorithm (Add , then Balance)</a:t>
            </a:r>
          </a:p>
          <a:p>
            <a:pPr lvl="1">
              <a:spcBef>
                <a:spcPts val="500"/>
              </a:spcBef>
              <a:buFont typeface="Arial" charset="0"/>
              <a:buChar char="•"/>
            </a:pPr>
            <a:r>
              <a:rPr lang="en-US" sz="1600" dirty="0"/>
              <a:t>Uses a red-black tree for storage. </a:t>
            </a:r>
            <a:endParaRPr lang="en-US" sz="1600" dirty="0" smtClean="0"/>
          </a:p>
          <a:p>
            <a:pPr>
              <a:spcBef>
                <a:spcPts val="500"/>
              </a:spcBef>
              <a:buFont typeface="Arial" charset="0"/>
              <a:buChar char="•"/>
            </a:pPr>
            <a:r>
              <a:rPr lang="en-US" sz="1800" dirty="0" smtClean="0"/>
              <a:t>Traversal: </a:t>
            </a:r>
            <a:r>
              <a:rPr lang="en-US" sz="1800" dirty="0" err="1" smtClean="0"/>
              <a:t>LrR</a:t>
            </a:r>
            <a:r>
              <a:rPr lang="en-US" sz="1800" dirty="0" smtClean="0"/>
              <a:t> (Left-Root-Right)</a:t>
            </a:r>
          </a:p>
        </p:txBody>
      </p:sp>
      <p:sp>
        <p:nvSpPr>
          <p:cNvPr id="4" name="Slide Number Placeholder 3"/>
          <p:cNvSpPr>
            <a:spLocks noGrp="1"/>
          </p:cNvSpPr>
          <p:nvPr>
            <p:ph type="sldNum" sz="quarter" idx="12"/>
          </p:nvPr>
        </p:nvSpPr>
        <p:spPr/>
        <p:txBody>
          <a:bodyPr/>
          <a:lstStyle/>
          <a:p>
            <a:fld id="{2DB6DE36-B406-EC48-8B7D-DED817C4BA3E}" type="slidenum">
              <a:rPr lang="en-US" smtClean="0"/>
              <a:t>24</a:t>
            </a:fld>
            <a:endParaRPr lang="en-US" dirty="0"/>
          </a:p>
        </p:txBody>
      </p:sp>
    </p:spTree>
    <p:extLst>
      <p:ext uri="{BB962C8B-B14F-4D97-AF65-F5344CB8AC3E}">
        <p14:creationId xmlns:p14="http://schemas.microsoft.com/office/powerpoint/2010/main" val="83134058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err="1" smtClean="0">
                <a:latin typeface="Arial" charset="0"/>
                <a:ea typeface="Arial" charset="0"/>
                <a:cs typeface="Arial" charset="0"/>
              </a:rPr>
              <a:t>TreeSet</a:t>
            </a:r>
            <a:r>
              <a:rPr lang="en-US" dirty="0" smtClean="0">
                <a:latin typeface="Arial" charset="0"/>
                <a:ea typeface="Arial" charset="0"/>
                <a:cs typeface="Arial" charset="0"/>
              </a:rPr>
              <a:t> Cont.</a:t>
            </a:r>
            <a:endParaRPr lang="en-US" b="1" dirty="0"/>
          </a:p>
        </p:txBody>
      </p:sp>
      <p:sp>
        <p:nvSpPr>
          <p:cNvPr id="3" name="Content Placeholder 2"/>
          <p:cNvSpPr>
            <a:spLocks noGrp="1"/>
          </p:cNvSpPr>
          <p:nvPr>
            <p:ph idx="1"/>
          </p:nvPr>
        </p:nvSpPr>
        <p:spPr>
          <a:xfrm>
            <a:off x="374754" y="1735137"/>
            <a:ext cx="8964118" cy="4770593"/>
          </a:xfrm>
        </p:spPr>
        <p:txBody>
          <a:bodyPr>
            <a:noAutofit/>
          </a:bodyPr>
          <a:lstStyle/>
          <a:p>
            <a:pPr>
              <a:buFont typeface="Arial" charset="0"/>
              <a:buChar char="•"/>
            </a:pPr>
            <a:r>
              <a:rPr lang="en-US" sz="1800" dirty="0" smtClean="0"/>
              <a:t>Adding elements </a:t>
            </a:r>
          </a:p>
          <a:p>
            <a:pPr lvl="1">
              <a:buFont typeface="Arial" charset="0"/>
              <a:buChar char="•"/>
            </a:pPr>
            <a:r>
              <a:rPr lang="en-US" sz="1800" dirty="0" err="1" smtClean="0"/>
              <a:t>TreeSet</a:t>
            </a:r>
            <a:r>
              <a:rPr lang="en-US" sz="1800" dirty="0" smtClean="0"/>
              <a:t> </a:t>
            </a:r>
            <a:r>
              <a:rPr lang="en-US" sz="1800" dirty="0"/>
              <a:t>does not preserve the insertion order of elements but elements are sorted by </a:t>
            </a:r>
            <a:r>
              <a:rPr lang="en-US" sz="1800" dirty="0" smtClean="0"/>
              <a:t>keys.</a:t>
            </a:r>
          </a:p>
          <a:p>
            <a:pPr lvl="1">
              <a:buFont typeface="Arial" charset="0"/>
              <a:buChar char="•"/>
            </a:pPr>
            <a:r>
              <a:rPr lang="en-US" sz="1800" dirty="0" err="1" smtClean="0"/>
              <a:t>TreeSet</a:t>
            </a:r>
            <a:r>
              <a:rPr lang="en-US" sz="1800" dirty="0" smtClean="0"/>
              <a:t> </a:t>
            </a:r>
            <a:r>
              <a:rPr lang="en-US" sz="1800" dirty="0"/>
              <a:t>does not allow to insert Heterogeneous objects. It will throw </a:t>
            </a:r>
            <a:r>
              <a:rPr lang="en-US" sz="1800" dirty="0" err="1"/>
              <a:t>classCastException</a:t>
            </a:r>
            <a:r>
              <a:rPr lang="en-US" sz="1800" dirty="0"/>
              <a:t> at Runtime if trying to add </a:t>
            </a:r>
            <a:r>
              <a:rPr lang="en-US" sz="1800" dirty="0" err="1"/>
              <a:t>hetrogeneous</a:t>
            </a:r>
            <a:r>
              <a:rPr lang="en-US" sz="1800" dirty="0"/>
              <a:t> objects</a:t>
            </a:r>
            <a:r>
              <a:rPr lang="en-US" sz="1800" dirty="0" smtClean="0"/>
              <a:t>.</a:t>
            </a:r>
            <a:endParaRPr lang="en-US" sz="1800" dirty="0"/>
          </a:p>
          <a:p>
            <a:pPr>
              <a:buFont typeface="Arial" charset="0"/>
              <a:buChar char="•"/>
            </a:pPr>
            <a:r>
              <a:rPr lang="en-US" sz="1800" dirty="0" smtClean="0"/>
              <a:t>Null insertion is not supported</a:t>
            </a:r>
          </a:p>
          <a:p>
            <a:pPr lvl="1">
              <a:buFont typeface="Arial" charset="0"/>
              <a:buChar char="•"/>
            </a:pPr>
            <a:r>
              <a:rPr lang="en-US" sz="1800" dirty="0"/>
              <a:t>If we insert null in a </a:t>
            </a:r>
            <a:r>
              <a:rPr lang="en-US" sz="1800" dirty="0" err="1"/>
              <a:t>TreeSet</a:t>
            </a:r>
            <a:r>
              <a:rPr lang="en-US" sz="1800" dirty="0"/>
              <a:t>, it throws </a:t>
            </a:r>
            <a:r>
              <a:rPr lang="en-US" sz="1800" dirty="0">
                <a:hlinkClick r:id="rId3"/>
              </a:rPr>
              <a:t>NullPointerException</a:t>
            </a:r>
            <a:r>
              <a:rPr lang="en-US" sz="1800" dirty="0"/>
              <a:t> because while inserting null it will get compared to existing elements and null can not be compared to any value</a:t>
            </a:r>
            <a:r>
              <a:rPr lang="en-US" sz="1800" dirty="0" smtClean="0"/>
              <a:t>.</a:t>
            </a:r>
          </a:p>
          <a:p>
            <a:pPr>
              <a:spcBef>
                <a:spcPts val="500"/>
              </a:spcBef>
              <a:buFont typeface="Arial" charset="0"/>
              <a:buChar char="•"/>
            </a:pPr>
            <a:r>
              <a:rPr lang="en-US" sz="1800" dirty="0"/>
              <a:t>Guarantees duplicate-free collection of elements.</a:t>
            </a:r>
          </a:p>
          <a:p>
            <a:pPr>
              <a:spcBef>
                <a:spcPts val="500"/>
              </a:spcBef>
              <a:buFont typeface="Arial" charset="0"/>
              <a:buChar char="•"/>
            </a:pPr>
            <a:r>
              <a:rPr lang="en-US" sz="1800" dirty="0" smtClean="0"/>
              <a:t>Unsynchronized.</a:t>
            </a:r>
          </a:p>
          <a:p>
            <a:pPr>
              <a:spcBef>
                <a:spcPts val="500"/>
              </a:spcBef>
              <a:buFont typeface="Arial" charset="0"/>
              <a:buChar char="•"/>
            </a:pPr>
            <a:r>
              <a:rPr lang="en-US" sz="1800" dirty="0" smtClean="0"/>
              <a:t>Documentation</a:t>
            </a:r>
          </a:p>
          <a:p>
            <a:pPr lvl="1">
              <a:buFont typeface="Arial" charset="0"/>
              <a:buChar char="•"/>
            </a:pPr>
            <a:r>
              <a:rPr lang="en-US" sz="1800" dirty="0">
                <a:hlinkClick r:id="rId4"/>
              </a:rPr>
              <a:t>https://</a:t>
            </a:r>
            <a:r>
              <a:rPr lang="en-US" sz="1800" dirty="0" smtClean="0">
                <a:hlinkClick r:id="rId4"/>
              </a:rPr>
              <a:t>docs.oracle.com/javase/7/docs/api/java/util/TreeSet.html</a:t>
            </a:r>
            <a:endParaRPr lang="en-US" sz="1800" dirty="0" smtClean="0"/>
          </a:p>
          <a:p>
            <a:pPr lvl="1">
              <a:buFont typeface="Arial" charset="0"/>
              <a:buChar char="•"/>
            </a:pPr>
            <a:endParaRPr lang="en-US" sz="1800" dirty="0" smtClean="0"/>
          </a:p>
          <a:p>
            <a:pPr>
              <a:buFont typeface="Arial" charset="0"/>
              <a:buChar char="•"/>
            </a:pPr>
            <a:endParaRPr lang="en-US" sz="1800" dirty="0"/>
          </a:p>
        </p:txBody>
      </p:sp>
      <p:sp>
        <p:nvSpPr>
          <p:cNvPr id="4" name="Slide Number Placeholder 2"/>
          <p:cNvSpPr>
            <a:spLocks noGrp="1"/>
          </p:cNvSpPr>
          <p:nvPr>
            <p:ph type="sldNum" sz="quarter" idx="12"/>
          </p:nvPr>
        </p:nvSpPr>
        <p:spPr>
          <a:xfrm>
            <a:off x="7521388" y="5476097"/>
            <a:ext cx="1483056" cy="851848"/>
          </a:xfrm>
        </p:spPr>
        <p:txBody>
          <a:bodyPr/>
          <a:lstStyle/>
          <a:p>
            <a:r>
              <a:rPr lang="en-US" dirty="0" smtClean="0"/>
              <a:t>25</a:t>
            </a:r>
            <a:endParaRPr lang="en-US" dirty="0"/>
          </a:p>
        </p:txBody>
      </p:sp>
    </p:spTree>
    <p:extLst>
      <p:ext uri="{BB962C8B-B14F-4D97-AF65-F5344CB8AC3E}">
        <p14:creationId xmlns:p14="http://schemas.microsoft.com/office/powerpoint/2010/main" val="136240128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cap="none" dirty="0" err="1" smtClean="0">
                <a:latin typeface="Arial" charset="0"/>
                <a:ea typeface="Arial" charset="0"/>
                <a:cs typeface="Arial" charset="0"/>
              </a:rPr>
              <a:t>TreeSet</a:t>
            </a:r>
            <a:r>
              <a:rPr lang="en-US" cap="none" dirty="0" smtClean="0">
                <a:latin typeface="Arial" charset="0"/>
                <a:ea typeface="Arial" charset="0"/>
                <a:cs typeface="Arial" charset="0"/>
              </a:rPr>
              <a:t> </a:t>
            </a:r>
            <a:r>
              <a:rPr lang="en-US" dirty="0" smtClean="0">
                <a:latin typeface="Arial" charset="0"/>
                <a:ea typeface="Arial" charset="0"/>
                <a:cs typeface="Arial" charset="0"/>
              </a:rPr>
              <a:t>Example</a:t>
            </a:r>
            <a:endParaRPr lang="en-US" dirty="0">
              <a:latin typeface="Arial" charset="0"/>
              <a:ea typeface="Arial" charset="0"/>
              <a:cs typeface="Arial" charset="0"/>
            </a:endParaRPr>
          </a:p>
        </p:txBody>
      </p:sp>
      <p:sp>
        <p:nvSpPr>
          <p:cNvPr id="3" name="Slide Number Placeholder 2"/>
          <p:cNvSpPr>
            <a:spLocks noGrp="1"/>
          </p:cNvSpPr>
          <p:nvPr>
            <p:ph type="sldNum" sz="quarter" idx="12"/>
          </p:nvPr>
        </p:nvSpPr>
        <p:spPr/>
        <p:txBody>
          <a:bodyPr/>
          <a:lstStyle/>
          <a:p>
            <a:fld id="{2DB6DE36-B406-EC48-8B7D-DED817C4BA3E}" type="slidenum">
              <a:rPr lang="en-US" smtClean="0"/>
              <a:t>26</a:t>
            </a:fld>
            <a:endParaRPr lang="en-US"/>
          </a:p>
        </p:txBody>
      </p:sp>
      <p:sp>
        <p:nvSpPr>
          <p:cNvPr id="4" name="Rectangle 3"/>
          <p:cNvSpPr/>
          <p:nvPr/>
        </p:nvSpPr>
        <p:spPr>
          <a:xfrm>
            <a:off x="274320" y="1413533"/>
            <a:ext cx="6358228" cy="2800766"/>
          </a:xfrm>
          <a:prstGeom prst="rect">
            <a:avLst/>
          </a:prstGeom>
        </p:spPr>
        <p:txBody>
          <a:bodyPr wrap="square">
            <a:spAutoFit/>
          </a:bodyPr>
          <a:lstStyle/>
          <a:p>
            <a:r>
              <a:rPr lang="en-US" sz="1600" dirty="0">
                <a:latin typeface="Courier"/>
                <a:cs typeface="Courier"/>
              </a:rPr>
              <a:t>i</a:t>
            </a:r>
            <a:r>
              <a:rPr lang="en-US" sz="1600" dirty="0" smtClean="0">
                <a:latin typeface="Courier"/>
                <a:cs typeface="Courier"/>
              </a:rPr>
              <a:t>mport </a:t>
            </a:r>
            <a:r>
              <a:rPr lang="en-US" sz="1600" dirty="0" err="1" smtClean="0">
                <a:latin typeface="Courier"/>
                <a:cs typeface="Courier"/>
              </a:rPr>
              <a:t>java.util</a:t>
            </a:r>
            <a:r>
              <a:rPr lang="en-US" sz="1600" dirty="0" smtClean="0">
                <a:latin typeface="Courier"/>
                <a:cs typeface="Courier"/>
              </a:rPr>
              <a:t>.*;</a:t>
            </a:r>
          </a:p>
          <a:p>
            <a:r>
              <a:rPr lang="en-US" sz="1600" dirty="0" smtClean="0">
                <a:latin typeface="Courier"/>
                <a:cs typeface="Courier"/>
              </a:rPr>
              <a:t>Public class </a:t>
            </a:r>
            <a:r>
              <a:rPr lang="en-US" sz="1600" dirty="0" err="1" smtClean="0">
                <a:latin typeface="Courier"/>
                <a:cs typeface="Courier"/>
              </a:rPr>
              <a:t>TreeSetExample</a:t>
            </a:r>
            <a:r>
              <a:rPr lang="en-US" sz="1600" dirty="0" smtClean="0">
                <a:latin typeface="Courier"/>
                <a:cs typeface="Courier"/>
              </a:rPr>
              <a:t>{</a:t>
            </a:r>
          </a:p>
          <a:p>
            <a:r>
              <a:rPr lang="en-US" sz="1600" dirty="0" smtClean="0">
                <a:latin typeface="Courier"/>
                <a:cs typeface="Courier"/>
              </a:rPr>
              <a:t>	</a:t>
            </a:r>
            <a:r>
              <a:rPr lang="en-US" sz="1600" dirty="0" err="1" smtClean="0">
                <a:latin typeface="Courier"/>
                <a:cs typeface="Courier"/>
              </a:rPr>
              <a:t>TreeSet</a:t>
            </a:r>
            <a:r>
              <a:rPr lang="en-US" sz="1600" dirty="0">
                <a:latin typeface="Courier"/>
                <a:cs typeface="Courier"/>
              </a:rPr>
              <a:t>&lt;String&gt; </a:t>
            </a:r>
            <a:r>
              <a:rPr lang="en-US" sz="1600" dirty="0" err="1">
                <a:latin typeface="Courier"/>
                <a:cs typeface="Courier"/>
              </a:rPr>
              <a:t>ts</a:t>
            </a:r>
            <a:r>
              <a:rPr lang="en-US" sz="1600" dirty="0">
                <a:latin typeface="Courier"/>
                <a:cs typeface="Courier"/>
              </a:rPr>
              <a:t> = </a:t>
            </a:r>
            <a:r>
              <a:rPr lang="en-US" sz="1600" b="1" dirty="0">
                <a:latin typeface="Courier"/>
                <a:cs typeface="Courier"/>
              </a:rPr>
              <a:t>new </a:t>
            </a:r>
            <a:r>
              <a:rPr lang="en-US" sz="1600" b="1" dirty="0" err="1">
                <a:latin typeface="Courier"/>
                <a:cs typeface="Courier"/>
              </a:rPr>
              <a:t>TreeSet</a:t>
            </a:r>
            <a:r>
              <a:rPr lang="en-US" sz="1600" b="1" dirty="0">
                <a:latin typeface="Courier"/>
                <a:cs typeface="Courier"/>
              </a:rPr>
              <a:t>&lt;String&gt;();</a:t>
            </a: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("C")</a:t>
            </a:r>
            <a:r>
              <a:rPr lang="nb-NO" sz="1600" dirty="0" smtClean="0">
                <a:latin typeface="Courier"/>
                <a:cs typeface="Courier"/>
              </a:rPr>
              <a:t>;	</a:t>
            </a:r>
            <a:endParaRPr lang="nb-NO" sz="1600" dirty="0">
              <a:latin typeface="Courier"/>
              <a:cs typeface="Courier"/>
            </a:endParaRP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("A");</a:t>
            </a: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("B");</a:t>
            </a: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("E");</a:t>
            </a: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("F");</a:t>
            </a: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("D")</a:t>
            </a:r>
            <a:r>
              <a:rPr lang="nb-NO" sz="1600" dirty="0" smtClean="0">
                <a:latin typeface="Courier"/>
                <a:cs typeface="Courier"/>
              </a:rPr>
              <a:t>;</a:t>
            </a:r>
          </a:p>
          <a:p>
            <a:r>
              <a:rPr lang="en-US" sz="1600" dirty="0" smtClean="0">
                <a:latin typeface="Courier"/>
                <a:cs typeface="Courier"/>
              </a:rPr>
              <a:t>	</a:t>
            </a:r>
            <a:r>
              <a:rPr lang="en-US" sz="1600" dirty="0" err="1" smtClean="0">
                <a:latin typeface="Courier"/>
                <a:cs typeface="Courier"/>
              </a:rPr>
              <a:t>System.out.println</a:t>
            </a:r>
            <a:r>
              <a:rPr lang="en-US" sz="1600" dirty="0" smtClean="0">
                <a:latin typeface="Courier"/>
                <a:cs typeface="Courier"/>
              </a:rPr>
              <a:t>(</a:t>
            </a:r>
            <a:r>
              <a:rPr lang="en-US" sz="1600" dirty="0" err="1" smtClean="0">
                <a:latin typeface="Courier"/>
                <a:cs typeface="Courier"/>
              </a:rPr>
              <a:t>ts</a:t>
            </a:r>
            <a:r>
              <a:rPr lang="en-US" sz="1600" dirty="0" smtClean="0">
                <a:latin typeface="Courier"/>
                <a:cs typeface="Courier"/>
              </a:rPr>
              <a:t>); </a:t>
            </a:r>
          </a:p>
          <a:p>
            <a:r>
              <a:rPr lang="en-US" sz="1600" dirty="0">
                <a:latin typeface="Courier"/>
                <a:cs typeface="Courier"/>
              </a:rPr>
              <a:t>}</a:t>
            </a:r>
          </a:p>
        </p:txBody>
      </p:sp>
      <p:sp>
        <p:nvSpPr>
          <p:cNvPr id="54" name="TextBox 53"/>
          <p:cNvSpPr txBox="1"/>
          <p:nvPr/>
        </p:nvSpPr>
        <p:spPr>
          <a:xfrm>
            <a:off x="502319" y="5512788"/>
            <a:ext cx="7725693" cy="1200329"/>
          </a:xfrm>
          <a:prstGeom prst="rect">
            <a:avLst/>
          </a:prstGeom>
          <a:noFill/>
        </p:spPr>
        <p:txBody>
          <a:bodyPr wrap="square" rtlCol="0">
            <a:spAutoFit/>
          </a:bodyPr>
          <a:lstStyle/>
          <a:p>
            <a:r>
              <a:rPr lang="en-US" b="1" dirty="0" smtClean="0"/>
              <a:t>Add method </a:t>
            </a:r>
            <a:r>
              <a:rPr lang="en-US" dirty="0" smtClean="0"/>
              <a:t>uses a comparator that sorts elements by default, or it can be arbitrary adjusted using a comparator .</a:t>
            </a:r>
          </a:p>
          <a:p>
            <a:r>
              <a:rPr lang="en-US" dirty="0" smtClean="0"/>
              <a:t>In this case, elements are sorted by default in ascending order:</a:t>
            </a:r>
          </a:p>
          <a:p>
            <a:r>
              <a:rPr lang="en-US" dirty="0" smtClean="0"/>
              <a:t>A, B, C, D, E, F</a:t>
            </a:r>
            <a:endParaRPr lang="en-US" dirty="0"/>
          </a:p>
        </p:txBody>
      </p:sp>
      <p:sp>
        <p:nvSpPr>
          <p:cNvPr id="8" name="Rectangle 7"/>
          <p:cNvSpPr/>
          <p:nvPr/>
        </p:nvSpPr>
        <p:spPr>
          <a:xfrm>
            <a:off x="419976" y="4214299"/>
            <a:ext cx="7808037" cy="1200329"/>
          </a:xfrm>
          <a:prstGeom prst="rect">
            <a:avLst/>
          </a:prstGeom>
        </p:spPr>
        <p:txBody>
          <a:bodyPr wrap="square">
            <a:spAutoFit/>
          </a:bodyPr>
          <a:lstStyle/>
          <a:p>
            <a:r>
              <a:rPr lang="en-US" b="1" dirty="0" smtClean="0"/>
              <a:t>Self-balancing tree </a:t>
            </a:r>
            <a:r>
              <a:rPr lang="en-US" dirty="0" smtClean="0"/>
              <a:t>that keeps the </a:t>
            </a:r>
            <a:r>
              <a:rPr lang="en-US" dirty="0"/>
              <a:t>tree balanced </a:t>
            </a:r>
            <a:r>
              <a:rPr lang="en-US" dirty="0" smtClean="0"/>
              <a:t>(with minimum </a:t>
            </a:r>
            <a:r>
              <a:rPr lang="en-US" dirty="0"/>
              <a:t>height</a:t>
            </a:r>
            <a:r>
              <a:rPr lang="en-US" dirty="0" smtClean="0"/>
              <a:t>). Keeps the height small in the face of arbitrary number of  insertions and deletions. </a:t>
            </a:r>
          </a:p>
          <a:p>
            <a:r>
              <a:rPr lang="en-US" dirty="0" smtClean="0"/>
              <a:t>This means that the minimum height of a tree with n nodes is floor(log2 n).</a:t>
            </a:r>
            <a:endParaRPr lang="en-US" dirty="0"/>
          </a:p>
        </p:txBody>
      </p:sp>
    </p:spTree>
    <p:extLst>
      <p:ext uri="{BB962C8B-B14F-4D97-AF65-F5344CB8AC3E}">
        <p14:creationId xmlns:p14="http://schemas.microsoft.com/office/powerpoint/2010/main" val="159890011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cap="none" dirty="0" err="1" smtClean="0">
                <a:latin typeface="Arial" charset="0"/>
                <a:ea typeface="Arial" charset="0"/>
                <a:cs typeface="Arial" charset="0"/>
              </a:rPr>
              <a:t>TreeSet</a:t>
            </a:r>
            <a:r>
              <a:rPr lang="en-US" cap="none" dirty="0" smtClean="0">
                <a:latin typeface="Arial" charset="0"/>
                <a:ea typeface="Arial" charset="0"/>
                <a:cs typeface="Arial" charset="0"/>
              </a:rPr>
              <a:t> </a:t>
            </a:r>
            <a:r>
              <a:rPr lang="en-US" dirty="0" smtClean="0">
                <a:latin typeface="Arial" charset="0"/>
                <a:ea typeface="Arial" charset="0"/>
                <a:cs typeface="Arial" charset="0"/>
              </a:rPr>
              <a:t>Example</a:t>
            </a:r>
            <a:endParaRPr lang="en-US" dirty="0">
              <a:latin typeface="Arial" charset="0"/>
              <a:ea typeface="Arial" charset="0"/>
              <a:cs typeface="Arial" charset="0"/>
            </a:endParaRPr>
          </a:p>
        </p:txBody>
      </p:sp>
      <p:sp>
        <p:nvSpPr>
          <p:cNvPr id="3" name="Slide Number Placeholder 2"/>
          <p:cNvSpPr>
            <a:spLocks noGrp="1"/>
          </p:cNvSpPr>
          <p:nvPr>
            <p:ph type="sldNum" sz="quarter" idx="12"/>
          </p:nvPr>
        </p:nvSpPr>
        <p:spPr/>
        <p:txBody>
          <a:bodyPr/>
          <a:lstStyle/>
          <a:p>
            <a:fld id="{2DB6DE36-B406-EC48-8B7D-DED817C4BA3E}" type="slidenum">
              <a:rPr lang="en-US" smtClean="0"/>
              <a:t>27</a:t>
            </a:fld>
            <a:endParaRPr lang="en-US"/>
          </a:p>
        </p:txBody>
      </p:sp>
      <p:sp>
        <p:nvSpPr>
          <p:cNvPr id="4" name="Rectangle 3"/>
          <p:cNvSpPr/>
          <p:nvPr/>
        </p:nvSpPr>
        <p:spPr>
          <a:xfrm>
            <a:off x="274319" y="1413533"/>
            <a:ext cx="8419975" cy="3293209"/>
          </a:xfrm>
          <a:prstGeom prst="rect">
            <a:avLst/>
          </a:prstGeom>
        </p:spPr>
        <p:txBody>
          <a:bodyPr wrap="square">
            <a:spAutoFit/>
          </a:bodyPr>
          <a:lstStyle/>
          <a:p>
            <a:r>
              <a:rPr lang="en-US" sz="1600" dirty="0">
                <a:latin typeface="Courier"/>
                <a:cs typeface="Courier"/>
              </a:rPr>
              <a:t>i</a:t>
            </a:r>
            <a:r>
              <a:rPr lang="en-US" sz="1600" dirty="0" smtClean="0">
                <a:latin typeface="Courier"/>
                <a:cs typeface="Courier"/>
              </a:rPr>
              <a:t>mport </a:t>
            </a:r>
            <a:r>
              <a:rPr lang="en-US" sz="1600" dirty="0" err="1" smtClean="0">
                <a:latin typeface="Courier"/>
                <a:cs typeface="Courier"/>
              </a:rPr>
              <a:t>java.util</a:t>
            </a:r>
            <a:r>
              <a:rPr lang="en-US" sz="1600" dirty="0" smtClean="0">
                <a:latin typeface="Courier"/>
                <a:cs typeface="Courier"/>
              </a:rPr>
              <a:t>.*;</a:t>
            </a:r>
          </a:p>
          <a:p>
            <a:r>
              <a:rPr lang="en-US" sz="1600" dirty="0" smtClean="0">
                <a:latin typeface="Courier"/>
                <a:cs typeface="Courier"/>
              </a:rPr>
              <a:t>Public class </a:t>
            </a:r>
            <a:r>
              <a:rPr lang="en-US" sz="1600" dirty="0" err="1" smtClean="0">
                <a:latin typeface="Courier"/>
                <a:cs typeface="Courier"/>
              </a:rPr>
              <a:t>TreeSetExample</a:t>
            </a:r>
            <a:r>
              <a:rPr lang="en-US" sz="1600" dirty="0" smtClean="0">
                <a:latin typeface="Courier"/>
                <a:cs typeface="Courier"/>
              </a:rPr>
              <a:t>{</a:t>
            </a:r>
          </a:p>
          <a:p>
            <a:r>
              <a:rPr lang="en-US" sz="1600" dirty="0" smtClean="0">
                <a:latin typeface="Courier"/>
                <a:cs typeface="Courier"/>
              </a:rPr>
              <a:t>	</a:t>
            </a:r>
            <a:r>
              <a:rPr lang="en-US" sz="1600" dirty="0" err="1" smtClean="0">
                <a:latin typeface="Courier"/>
                <a:cs typeface="Courier"/>
              </a:rPr>
              <a:t>TreeSet</a:t>
            </a:r>
            <a:r>
              <a:rPr lang="en-US" sz="1600" dirty="0">
                <a:latin typeface="Courier"/>
                <a:cs typeface="Courier"/>
              </a:rPr>
              <a:t>&lt;String&gt; </a:t>
            </a:r>
            <a:r>
              <a:rPr lang="en-US" sz="1600" dirty="0" err="1">
                <a:latin typeface="Courier"/>
                <a:cs typeface="Courier"/>
              </a:rPr>
              <a:t>ts</a:t>
            </a:r>
            <a:r>
              <a:rPr lang="en-US" sz="1600" dirty="0">
                <a:latin typeface="Courier"/>
                <a:cs typeface="Courier"/>
              </a:rPr>
              <a:t> = </a:t>
            </a:r>
            <a:r>
              <a:rPr lang="en-US" sz="1600" b="1" dirty="0">
                <a:latin typeface="Courier"/>
                <a:cs typeface="Courier"/>
              </a:rPr>
              <a:t>new </a:t>
            </a:r>
            <a:r>
              <a:rPr lang="en-US" sz="1600" b="1" dirty="0" err="1">
                <a:latin typeface="Courier"/>
                <a:cs typeface="Courier"/>
              </a:rPr>
              <a:t>TreeSet</a:t>
            </a:r>
            <a:r>
              <a:rPr lang="en-US" sz="1600" b="1" dirty="0">
                <a:latin typeface="Courier"/>
                <a:cs typeface="Courier"/>
              </a:rPr>
              <a:t>&lt;String</a:t>
            </a:r>
            <a:r>
              <a:rPr lang="en-US" sz="1600" b="1" dirty="0" smtClean="0">
                <a:latin typeface="Courier"/>
                <a:cs typeface="Courier"/>
              </a:rPr>
              <a:t>&gt;(new </a:t>
            </a:r>
            <a:r>
              <a:rPr lang="en-US" sz="1600" b="1" dirty="0" err="1" smtClean="0">
                <a:latin typeface="Courier"/>
                <a:cs typeface="Courier"/>
              </a:rPr>
              <a:t>CompareTreeSet</a:t>
            </a:r>
            <a:r>
              <a:rPr lang="en-US" sz="1600" b="1" dirty="0" smtClean="0">
                <a:latin typeface="Courier"/>
                <a:cs typeface="Courier"/>
              </a:rPr>
              <a:t>());</a:t>
            </a:r>
            <a:endParaRPr lang="en-US" sz="1600" b="1" dirty="0">
              <a:latin typeface="Courier"/>
              <a:cs typeface="Courier"/>
            </a:endParaRP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("C")</a:t>
            </a:r>
            <a:r>
              <a:rPr lang="nb-NO" sz="1600" dirty="0" smtClean="0">
                <a:latin typeface="Courier"/>
                <a:cs typeface="Courier"/>
              </a:rPr>
              <a:t>;	</a:t>
            </a:r>
            <a:endParaRPr lang="nb-NO" sz="1600" dirty="0">
              <a:latin typeface="Courier"/>
              <a:cs typeface="Courier"/>
            </a:endParaRP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("A</a:t>
            </a:r>
            <a:r>
              <a:rPr lang="nb-NO" sz="1600" dirty="0" smtClean="0">
                <a:latin typeface="Courier"/>
                <a:cs typeface="Courier"/>
              </a:rPr>
              <a:t>");</a:t>
            </a:r>
          </a:p>
          <a:p>
            <a:r>
              <a:rPr lang="nb-NO" sz="1600" dirty="0">
                <a:latin typeface="Courier"/>
                <a:cs typeface="Courier"/>
              </a:rPr>
              <a:t>	</a:t>
            </a:r>
            <a:r>
              <a:rPr lang="nb-NO" sz="1600" dirty="0" err="1">
                <a:latin typeface="Courier"/>
                <a:cs typeface="Courier"/>
              </a:rPr>
              <a:t>ts.add</a:t>
            </a:r>
            <a:r>
              <a:rPr lang="nb-NO" sz="1600" dirty="0">
                <a:latin typeface="Courier"/>
                <a:cs typeface="Courier"/>
              </a:rPr>
              <a:t>("A</a:t>
            </a:r>
            <a:r>
              <a:rPr lang="nb-NO" sz="1600" dirty="0" smtClean="0">
                <a:latin typeface="Courier"/>
                <a:cs typeface="Courier"/>
              </a:rPr>
              <a:t>");</a:t>
            </a: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("B</a:t>
            </a:r>
            <a:r>
              <a:rPr lang="nb-NO" sz="1600" dirty="0" smtClean="0">
                <a:latin typeface="Courier"/>
                <a:cs typeface="Courier"/>
              </a:rPr>
              <a:t>");</a:t>
            </a:r>
          </a:p>
          <a:p>
            <a:r>
              <a:rPr lang="nb-NO" sz="1600" dirty="0">
                <a:latin typeface="Courier"/>
                <a:cs typeface="Courier"/>
              </a:rPr>
              <a:t>	</a:t>
            </a:r>
            <a:r>
              <a:rPr lang="nb-NO" sz="1600" dirty="0" err="1">
                <a:latin typeface="Courier"/>
                <a:cs typeface="Courier"/>
              </a:rPr>
              <a:t>ts.add</a:t>
            </a:r>
            <a:r>
              <a:rPr lang="nb-NO" sz="1600" dirty="0">
                <a:latin typeface="Courier"/>
                <a:cs typeface="Courier"/>
              </a:rPr>
              <a:t>("F</a:t>
            </a:r>
            <a:r>
              <a:rPr lang="nb-NO" sz="1600" dirty="0" smtClean="0">
                <a:latin typeface="Courier"/>
                <a:cs typeface="Courier"/>
              </a:rPr>
              <a:t>");</a:t>
            </a:r>
            <a:endParaRPr lang="nb-NO" sz="1600" dirty="0">
              <a:latin typeface="Courier"/>
              <a:cs typeface="Courier"/>
            </a:endParaRP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("E");</a:t>
            </a: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("F");</a:t>
            </a:r>
          </a:p>
          <a:p>
            <a:r>
              <a:rPr lang="nb-NO" sz="1600" dirty="0" smtClean="0">
                <a:latin typeface="Courier"/>
                <a:cs typeface="Courier"/>
              </a:rPr>
              <a:t>	</a:t>
            </a:r>
            <a:r>
              <a:rPr lang="nb-NO" sz="1600" dirty="0" err="1" smtClean="0">
                <a:latin typeface="Courier"/>
                <a:cs typeface="Courier"/>
              </a:rPr>
              <a:t>ts.add</a:t>
            </a:r>
            <a:r>
              <a:rPr lang="nb-NO" sz="1600" dirty="0">
                <a:latin typeface="Courier"/>
                <a:cs typeface="Courier"/>
              </a:rPr>
              <a:t>("D")</a:t>
            </a:r>
            <a:r>
              <a:rPr lang="nb-NO" sz="1600" dirty="0" smtClean="0">
                <a:latin typeface="Courier"/>
                <a:cs typeface="Courier"/>
              </a:rPr>
              <a:t>;</a:t>
            </a:r>
          </a:p>
          <a:p>
            <a:r>
              <a:rPr lang="en-US" sz="1600" dirty="0" smtClean="0">
                <a:latin typeface="Courier"/>
                <a:cs typeface="Courier"/>
              </a:rPr>
              <a:t>	</a:t>
            </a:r>
            <a:r>
              <a:rPr lang="en-US" sz="1600" dirty="0" err="1" smtClean="0">
                <a:latin typeface="Courier"/>
                <a:cs typeface="Courier"/>
              </a:rPr>
              <a:t>System.out.println</a:t>
            </a:r>
            <a:r>
              <a:rPr lang="en-US" sz="1600" dirty="0" smtClean="0">
                <a:latin typeface="Courier"/>
                <a:cs typeface="Courier"/>
              </a:rPr>
              <a:t>(</a:t>
            </a:r>
            <a:r>
              <a:rPr lang="en-US" sz="1600" dirty="0" err="1" smtClean="0">
                <a:latin typeface="Courier"/>
                <a:cs typeface="Courier"/>
              </a:rPr>
              <a:t>ts</a:t>
            </a:r>
            <a:r>
              <a:rPr lang="en-US" sz="1600" dirty="0" smtClean="0">
                <a:latin typeface="Courier"/>
                <a:cs typeface="Courier"/>
              </a:rPr>
              <a:t>); </a:t>
            </a:r>
          </a:p>
          <a:p>
            <a:r>
              <a:rPr lang="en-US" sz="1600" dirty="0">
                <a:latin typeface="Courier"/>
                <a:cs typeface="Courier"/>
              </a:rPr>
              <a:t>}</a:t>
            </a:r>
          </a:p>
        </p:txBody>
      </p:sp>
      <p:sp>
        <p:nvSpPr>
          <p:cNvPr id="54" name="TextBox 53"/>
          <p:cNvSpPr txBox="1"/>
          <p:nvPr/>
        </p:nvSpPr>
        <p:spPr>
          <a:xfrm>
            <a:off x="502319" y="5512788"/>
            <a:ext cx="7725693" cy="923330"/>
          </a:xfrm>
          <a:prstGeom prst="rect">
            <a:avLst/>
          </a:prstGeom>
          <a:noFill/>
        </p:spPr>
        <p:txBody>
          <a:bodyPr wrap="square" rtlCol="0">
            <a:spAutoFit/>
          </a:bodyPr>
          <a:lstStyle/>
          <a:p>
            <a:r>
              <a:rPr lang="en-US" b="1" dirty="0" smtClean="0"/>
              <a:t>Add method </a:t>
            </a:r>
            <a:r>
              <a:rPr lang="en-US" dirty="0" smtClean="0"/>
              <a:t>uses a comparator that sorts elements in sorted in descending order:</a:t>
            </a:r>
          </a:p>
          <a:p>
            <a:r>
              <a:rPr lang="en-US" dirty="0" smtClean="0"/>
              <a:t>F, E, D , C, </a:t>
            </a:r>
            <a:r>
              <a:rPr lang="en-US" dirty="0"/>
              <a:t>B</a:t>
            </a:r>
            <a:r>
              <a:rPr lang="en-US" dirty="0" smtClean="0"/>
              <a:t>, </a:t>
            </a:r>
            <a:r>
              <a:rPr lang="en-US" dirty="0"/>
              <a:t>A</a:t>
            </a:r>
          </a:p>
        </p:txBody>
      </p:sp>
      <p:sp>
        <p:nvSpPr>
          <p:cNvPr id="53" name="Rectangle 52"/>
          <p:cNvSpPr/>
          <p:nvPr/>
        </p:nvSpPr>
        <p:spPr>
          <a:xfrm>
            <a:off x="3681046" y="2275307"/>
            <a:ext cx="5462954" cy="1938992"/>
          </a:xfrm>
          <a:prstGeom prst="rect">
            <a:avLst/>
          </a:prstGeom>
          <a:solidFill>
            <a:schemeClr val="accent3">
              <a:lumMod val="20000"/>
              <a:lumOff val="80000"/>
            </a:schemeClr>
          </a:solidFill>
        </p:spPr>
        <p:txBody>
          <a:bodyPr wrap="square">
            <a:spAutoFit/>
          </a:bodyPr>
          <a:lstStyle/>
          <a:p>
            <a:r>
              <a:rPr lang="en-US" sz="1200" dirty="0">
                <a:latin typeface="Courier"/>
                <a:cs typeface="Courier"/>
              </a:rPr>
              <a:t>import </a:t>
            </a:r>
            <a:r>
              <a:rPr lang="en-US" sz="1200" dirty="0" err="1">
                <a:latin typeface="Courier"/>
                <a:cs typeface="Courier"/>
              </a:rPr>
              <a:t>java.util.Comparator</a:t>
            </a:r>
            <a:r>
              <a:rPr lang="en-US" sz="1200" dirty="0" smtClean="0">
                <a:latin typeface="Courier"/>
                <a:cs typeface="Courier"/>
              </a:rPr>
              <a:t>;</a:t>
            </a:r>
            <a:endParaRPr lang="en-US" sz="1200" dirty="0">
              <a:latin typeface="Courier"/>
              <a:cs typeface="Courier"/>
            </a:endParaRPr>
          </a:p>
          <a:p>
            <a:r>
              <a:rPr lang="en-US" sz="1200" dirty="0">
                <a:latin typeface="Courier"/>
                <a:cs typeface="Courier"/>
              </a:rPr>
              <a:t>public class </a:t>
            </a:r>
            <a:r>
              <a:rPr lang="en-US" sz="1200" dirty="0" err="1">
                <a:latin typeface="Courier"/>
                <a:cs typeface="Courier"/>
              </a:rPr>
              <a:t>CompareTreeSet</a:t>
            </a:r>
            <a:r>
              <a:rPr lang="en-US" sz="1200" dirty="0">
                <a:latin typeface="Courier"/>
                <a:cs typeface="Courier"/>
              </a:rPr>
              <a:t> implements Comparator&lt;String&gt;</a:t>
            </a:r>
            <a:r>
              <a:rPr lang="en-US" sz="1200" dirty="0" smtClean="0">
                <a:latin typeface="Courier"/>
                <a:cs typeface="Courier"/>
              </a:rPr>
              <a:t>{</a:t>
            </a:r>
            <a:endParaRPr lang="en-US" sz="1200" dirty="0">
              <a:latin typeface="Courier"/>
              <a:cs typeface="Courier"/>
            </a:endParaRPr>
          </a:p>
          <a:p>
            <a:r>
              <a:rPr lang="en-US" sz="1200" dirty="0">
                <a:latin typeface="Courier"/>
                <a:cs typeface="Courier"/>
              </a:rPr>
              <a:t>	public </a:t>
            </a:r>
            <a:r>
              <a:rPr lang="en-US" sz="1200" dirty="0" err="1">
                <a:latin typeface="Courier"/>
                <a:cs typeface="Courier"/>
              </a:rPr>
              <a:t>int</a:t>
            </a:r>
            <a:r>
              <a:rPr lang="en-US" sz="1200" dirty="0">
                <a:latin typeface="Courier"/>
                <a:cs typeface="Courier"/>
              </a:rPr>
              <a:t> compare(String o1, String o2) {</a:t>
            </a:r>
          </a:p>
          <a:p>
            <a:r>
              <a:rPr lang="en-US" sz="1200" dirty="0">
                <a:latin typeface="Courier"/>
                <a:cs typeface="Courier"/>
              </a:rPr>
              <a:t>		if (o1.compareToIgnoreCase(o2)==0) return 0; </a:t>
            </a:r>
          </a:p>
          <a:p>
            <a:r>
              <a:rPr lang="en-US" sz="1200" dirty="0">
                <a:latin typeface="Courier"/>
                <a:cs typeface="Courier"/>
              </a:rPr>
              <a:t>		else if(o1.compareToIgnoreCase(o2) &lt; 0) </a:t>
            </a:r>
            <a:endParaRPr lang="en-US" sz="1200" dirty="0" smtClean="0">
              <a:latin typeface="Courier"/>
              <a:cs typeface="Courier"/>
            </a:endParaRPr>
          </a:p>
          <a:p>
            <a:r>
              <a:rPr lang="en-US" sz="1200" dirty="0">
                <a:latin typeface="Courier"/>
                <a:cs typeface="Courier"/>
              </a:rPr>
              <a:t>	</a:t>
            </a:r>
            <a:r>
              <a:rPr lang="en-US" sz="1200" dirty="0" smtClean="0">
                <a:latin typeface="Courier"/>
                <a:cs typeface="Courier"/>
              </a:rPr>
              <a:t>		return 1</a:t>
            </a:r>
            <a:r>
              <a:rPr lang="en-US" sz="1200" dirty="0">
                <a:latin typeface="Courier"/>
                <a:cs typeface="Courier"/>
              </a:rPr>
              <a:t>; </a:t>
            </a:r>
          </a:p>
          <a:p>
            <a:r>
              <a:rPr lang="en-US" sz="1200" dirty="0">
                <a:latin typeface="Courier"/>
                <a:cs typeface="Courier"/>
              </a:rPr>
              <a:t>		else return </a:t>
            </a:r>
            <a:r>
              <a:rPr lang="en-US" sz="1200" dirty="0" smtClean="0">
                <a:latin typeface="Courier"/>
                <a:cs typeface="Courier"/>
              </a:rPr>
              <a:t>-1</a:t>
            </a:r>
            <a:r>
              <a:rPr lang="en-US" sz="1200" dirty="0">
                <a:latin typeface="Courier"/>
                <a:cs typeface="Courier"/>
              </a:rPr>
              <a:t>;</a:t>
            </a:r>
          </a:p>
          <a:p>
            <a:r>
              <a:rPr lang="en-US" sz="1200" dirty="0">
                <a:latin typeface="Courier"/>
                <a:cs typeface="Courier"/>
              </a:rPr>
              <a:t>	</a:t>
            </a:r>
            <a:r>
              <a:rPr lang="en-US" sz="1200" dirty="0" smtClean="0">
                <a:latin typeface="Courier"/>
                <a:cs typeface="Courier"/>
              </a:rPr>
              <a:t>}</a:t>
            </a:r>
            <a:endParaRPr lang="en-US" sz="1200" dirty="0">
              <a:latin typeface="Courier"/>
              <a:cs typeface="Courier"/>
            </a:endParaRPr>
          </a:p>
          <a:p>
            <a:r>
              <a:rPr lang="en-US" sz="1200" dirty="0">
                <a:latin typeface="Courier"/>
                <a:cs typeface="Courier"/>
              </a:rPr>
              <a:t>}</a:t>
            </a:r>
          </a:p>
        </p:txBody>
      </p:sp>
    </p:spTree>
    <p:extLst>
      <p:ext uri="{BB962C8B-B14F-4D97-AF65-F5344CB8AC3E}">
        <p14:creationId xmlns:p14="http://schemas.microsoft.com/office/powerpoint/2010/main" val="35150642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err="1" smtClean="0">
                <a:latin typeface="Arial" charset="0"/>
                <a:ea typeface="Arial" charset="0"/>
                <a:cs typeface="Arial" charset="0"/>
              </a:rPr>
              <a:t>TreeSet</a:t>
            </a:r>
            <a:r>
              <a:rPr lang="en-US" dirty="0" smtClean="0">
                <a:latin typeface="Arial" charset="0"/>
                <a:ea typeface="Arial" charset="0"/>
                <a:cs typeface="Arial" charset="0"/>
              </a:rPr>
              <a:t> Constructors</a:t>
            </a:r>
            <a:endParaRPr lang="en-US" b="1" dirty="0"/>
          </a:p>
        </p:txBody>
      </p:sp>
      <p:sp>
        <p:nvSpPr>
          <p:cNvPr id="3" name="Content Placeholder 2"/>
          <p:cNvSpPr>
            <a:spLocks noGrp="1"/>
          </p:cNvSpPr>
          <p:nvPr>
            <p:ph idx="1"/>
          </p:nvPr>
        </p:nvSpPr>
        <p:spPr/>
        <p:txBody>
          <a:bodyPr>
            <a:normAutofit fontScale="92500"/>
          </a:bodyPr>
          <a:lstStyle/>
          <a:p>
            <a:r>
              <a:rPr lang="en-US" b="1" dirty="0" err="1"/>
              <a:t>TreeSet</a:t>
            </a:r>
            <a:r>
              <a:rPr lang="en-US" b="1" dirty="0"/>
              <a:t> t = new </a:t>
            </a:r>
            <a:r>
              <a:rPr lang="en-US" b="1" dirty="0" err="1"/>
              <a:t>TreeSet</a:t>
            </a:r>
            <a:r>
              <a:rPr lang="en-US" b="1" dirty="0"/>
              <a:t>();</a:t>
            </a:r>
            <a:r>
              <a:rPr lang="en-US" dirty="0"/>
              <a:t/>
            </a:r>
            <a:br>
              <a:rPr lang="en-US" dirty="0"/>
            </a:br>
            <a:r>
              <a:rPr lang="en-US" dirty="0"/>
              <a:t>This will create empty </a:t>
            </a:r>
            <a:r>
              <a:rPr lang="en-US" dirty="0" err="1"/>
              <a:t>TreeSet</a:t>
            </a:r>
            <a:r>
              <a:rPr lang="en-US" dirty="0"/>
              <a:t> object in which elements will get stored in default natural sorting order.</a:t>
            </a:r>
          </a:p>
          <a:p>
            <a:r>
              <a:rPr lang="en-US" b="1" dirty="0" err="1"/>
              <a:t>TreeSet</a:t>
            </a:r>
            <a:r>
              <a:rPr lang="en-US" b="1" dirty="0"/>
              <a:t> t = new </a:t>
            </a:r>
            <a:r>
              <a:rPr lang="en-US" b="1" dirty="0" err="1"/>
              <a:t>TreeSet</a:t>
            </a:r>
            <a:r>
              <a:rPr lang="en-US" b="1" dirty="0"/>
              <a:t>(Comparator comp);</a:t>
            </a:r>
            <a:r>
              <a:rPr lang="en-US" dirty="0"/>
              <a:t/>
            </a:r>
            <a:br>
              <a:rPr lang="en-US" dirty="0"/>
            </a:br>
            <a:r>
              <a:rPr lang="en-US" dirty="0"/>
              <a:t>This constructor is used when you externally wants to specify sorting order of elements getting stored.</a:t>
            </a:r>
          </a:p>
          <a:p>
            <a:r>
              <a:rPr lang="en-US" b="1" dirty="0" err="1"/>
              <a:t>TreeSet</a:t>
            </a:r>
            <a:r>
              <a:rPr lang="en-US" b="1" dirty="0"/>
              <a:t> t = new </a:t>
            </a:r>
            <a:r>
              <a:rPr lang="en-US" b="1" dirty="0" err="1"/>
              <a:t>TreeSet</a:t>
            </a:r>
            <a:r>
              <a:rPr lang="en-US" b="1" dirty="0"/>
              <a:t>(Collection col); </a:t>
            </a:r>
            <a:r>
              <a:rPr lang="en-US" dirty="0"/>
              <a:t/>
            </a:r>
            <a:br>
              <a:rPr lang="en-US" dirty="0"/>
            </a:br>
            <a:r>
              <a:rPr lang="en-US" dirty="0"/>
              <a:t>This constructor is used when we want to convert any Collection object to </a:t>
            </a:r>
            <a:r>
              <a:rPr lang="en-US" dirty="0" err="1"/>
              <a:t>TreeSet</a:t>
            </a:r>
            <a:r>
              <a:rPr lang="en-US" dirty="0"/>
              <a:t> object.</a:t>
            </a:r>
          </a:p>
          <a:p>
            <a:endParaRPr lang="en-US" dirty="0"/>
          </a:p>
        </p:txBody>
      </p:sp>
      <p:sp>
        <p:nvSpPr>
          <p:cNvPr id="4" name="Slide Number Placeholder 2"/>
          <p:cNvSpPr>
            <a:spLocks noGrp="1"/>
          </p:cNvSpPr>
          <p:nvPr>
            <p:ph type="sldNum" sz="quarter" idx="12"/>
          </p:nvPr>
        </p:nvSpPr>
        <p:spPr>
          <a:xfrm>
            <a:off x="7521388" y="5476097"/>
            <a:ext cx="1483056" cy="851848"/>
          </a:xfrm>
        </p:spPr>
        <p:txBody>
          <a:bodyPr/>
          <a:lstStyle/>
          <a:p>
            <a:r>
              <a:rPr lang="en-US" dirty="0" smtClean="0"/>
              <a:t>28</a:t>
            </a:r>
            <a:endParaRPr lang="en-US" dirty="0"/>
          </a:p>
        </p:txBody>
      </p:sp>
    </p:spTree>
    <p:extLst>
      <p:ext uri="{BB962C8B-B14F-4D97-AF65-F5344CB8AC3E}">
        <p14:creationId xmlns:p14="http://schemas.microsoft.com/office/powerpoint/2010/main" val="2603450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tretch>
            <a:fillRect/>
          </a:stretch>
        </p:blipFill>
        <p:spPr>
          <a:xfrm>
            <a:off x="719529" y="445984"/>
            <a:ext cx="7066148" cy="6618626"/>
          </a:xfrm>
          <a:prstGeom prst="rect">
            <a:avLst/>
          </a:prstGeom>
        </p:spPr>
      </p:pic>
      <p:sp>
        <p:nvSpPr>
          <p:cNvPr id="5" name="Oval 4"/>
          <p:cNvSpPr/>
          <p:nvPr/>
        </p:nvSpPr>
        <p:spPr>
          <a:xfrm>
            <a:off x="1543987" y="5306518"/>
            <a:ext cx="1514006" cy="644577"/>
          </a:xfrm>
          <a:prstGeom prst="ellipse">
            <a:avLst/>
          </a:prstGeom>
          <a:noFill/>
          <a:ln w="38100"/>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277318" y="6058897"/>
            <a:ext cx="4572000" cy="923330"/>
          </a:xfrm>
          <a:prstGeom prst="rect">
            <a:avLst/>
          </a:prstGeom>
        </p:spPr>
        <p:txBody>
          <a:bodyPr>
            <a:spAutoFit/>
          </a:bodyPr>
          <a:lstStyle/>
          <a:p>
            <a:r>
              <a:rPr lang="en-US" dirty="0">
                <a:hlinkClick r:id="rId4"/>
              </a:rPr>
              <a:t>https://</a:t>
            </a:r>
            <a:r>
              <a:rPr lang="en-US" dirty="0" smtClean="0">
                <a:hlinkClick r:id="rId4"/>
              </a:rPr>
              <a:t>docs.oracle.com/javase/7/docs/api/java/util/Collections.html</a:t>
            </a:r>
            <a:endParaRPr lang="en-US" dirty="0" smtClean="0"/>
          </a:p>
          <a:p>
            <a:endParaRPr lang="en-US" dirty="0"/>
          </a:p>
        </p:txBody>
      </p:sp>
      <p:sp>
        <p:nvSpPr>
          <p:cNvPr id="7" name="Slide Number Placeholder 2"/>
          <p:cNvSpPr>
            <a:spLocks noGrp="1"/>
          </p:cNvSpPr>
          <p:nvPr>
            <p:ph type="sldNum" sz="quarter" idx="12"/>
          </p:nvPr>
        </p:nvSpPr>
        <p:spPr>
          <a:xfrm>
            <a:off x="7521388" y="5476097"/>
            <a:ext cx="1483056" cy="851848"/>
          </a:xfrm>
        </p:spPr>
        <p:txBody>
          <a:bodyPr/>
          <a:lstStyle/>
          <a:p>
            <a:r>
              <a:rPr lang="en-US" dirty="0" smtClean="0"/>
              <a:t>29</a:t>
            </a:r>
            <a:endParaRPr lang="en-US" dirty="0"/>
          </a:p>
        </p:txBody>
      </p:sp>
    </p:spTree>
    <p:extLst>
      <p:ext uri="{BB962C8B-B14F-4D97-AF65-F5344CB8AC3E}">
        <p14:creationId xmlns:p14="http://schemas.microsoft.com/office/powerpoint/2010/main" val="1334350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dirty="0" smtClean="0">
                <a:latin typeface="Arial" charset="0"/>
                <a:ea typeface="Arial" charset="0"/>
                <a:cs typeface="Arial" charset="0"/>
              </a:rPr>
              <a:t>Recap: BST (Binary Search Tree): Insert</a:t>
            </a:r>
            <a:endParaRPr lang="en-US" dirty="0">
              <a:latin typeface="Arial" charset="0"/>
              <a:ea typeface="Arial" charset="0"/>
              <a:cs typeface="Arial" charset="0"/>
            </a:endParaRPr>
          </a:p>
        </p:txBody>
      </p:sp>
      <p:sp>
        <p:nvSpPr>
          <p:cNvPr id="3" name="Content Placeholder 2"/>
          <p:cNvSpPr>
            <a:spLocks noGrp="1"/>
          </p:cNvSpPr>
          <p:nvPr>
            <p:ph idx="1"/>
          </p:nvPr>
        </p:nvSpPr>
        <p:spPr/>
        <p:txBody>
          <a:bodyPr>
            <a:normAutofit fontScale="85000" lnSpcReduction="20000"/>
          </a:bodyPr>
          <a:lstStyle/>
          <a:p>
            <a:r>
              <a:rPr lang="en-US" dirty="0" smtClean="0"/>
              <a:t>Use a data structure that stores elements after inserting the following keys (from left to right). The data structure is initially empty. Always start from the root. The left child key value is always  &lt;= parent, and the right child key value is &gt; parent.</a:t>
            </a:r>
          </a:p>
          <a:p>
            <a:pPr marL="114300" indent="0">
              <a:buNone/>
            </a:pPr>
            <a:r>
              <a:rPr lang="en-US" dirty="0" smtClean="0"/>
              <a:t>   Key= {17, 9 , 26 , 12, 11 ,7,30,20,21,10}</a:t>
            </a:r>
          </a:p>
          <a:p>
            <a:pPr marL="114300" indent="0">
              <a:buNone/>
            </a:pPr>
            <a:endParaRPr lang="en-US" dirty="0"/>
          </a:p>
          <a:p>
            <a:pPr marL="114300" indent="0">
              <a:buNone/>
            </a:pPr>
            <a:r>
              <a:rPr lang="en-US" dirty="0" smtClean="0"/>
              <a:t>Every element in n’s left </a:t>
            </a:r>
            <a:r>
              <a:rPr lang="en-US" dirty="0" err="1" smtClean="0"/>
              <a:t>subtree</a:t>
            </a:r>
            <a:r>
              <a:rPr lang="en-US" dirty="0" smtClean="0"/>
              <a:t> is less than or equal to the element in node n.</a:t>
            </a:r>
          </a:p>
          <a:p>
            <a:pPr marL="114300" indent="0">
              <a:buNone/>
            </a:pPr>
            <a:r>
              <a:rPr lang="en-US" dirty="0" smtClean="0"/>
              <a:t>Every element in n’s right </a:t>
            </a:r>
            <a:r>
              <a:rPr lang="en-US" dirty="0" err="1" smtClean="0"/>
              <a:t>subtree</a:t>
            </a:r>
            <a:r>
              <a:rPr lang="en-US" dirty="0" smtClean="0"/>
              <a:t> is greater than the element in node n.</a:t>
            </a:r>
          </a:p>
          <a:p>
            <a:endParaRPr lang="en-US" dirty="0"/>
          </a:p>
        </p:txBody>
      </p:sp>
    </p:spTree>
    <p:extLst>
      <p:ext uri="{BB962C8B-B14F-4D97-AF65-F5344CB8AC3E}">
        <p14:creationId xmlns:p14="http://schemas.microsoft.com/office/powerpoint/2010/main" val="105838851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sz="3200" dirty="0" err="1">
                <a:latin typeface="Arial Hebrew" charset="-79"/>
                <a:ea typeface="Arial Hebrew" charset="-79"/>
                <a:cs typeface="Arial Hebrew" charset="-79"/>
              </a:rPr>
              <a:t>TreeSet</a:t>
            </a:r>
            <a:r>
              <a:rPr lang="en-US" sz="3200" dirty="0">
                <a:latin typeface="Arial Hebrew" charset="-79"/>
                <a:ea typeface="Arial Hebrew" charset="-79"/>
                <a:cs typeface="Arial Hebrew" charset="-79"/>
              </a:rPr>
              <a:t> t = new </a:t>
            </a:r>
            <a:r>
              <a:rPr lang="en-US" sz="3200" dirty="0" err="1">
                <a:latin typeface="Arial Hebrew" charset="-79"/>
                <a:ea typeface="Arial Hebrew" charset="-79"/>
                <a:cs typeface="Arial Hebrew" charset="-79"/>
              </a:rPr>
              <a:t>TreeSet</a:t>
            </a:r>
            <a:r>
              <a:rPr lang="en-US" sz="3200" dirty="0">
                <a:latin typeface="Arial Hebrew" charset="-79"/>
                <a:ea typeface="Arial Hebrew" charset="-79"/>
                <a:cs typeface="Arial Hebrew" charset="-79"/>
              </a:rPr>
              <a:t>(Collection col); </a:t>
            </a:r>
          </a:p>
        </p:txBody>
      </p:sp>
      <p:sp>
        <p:nvSpPr>
          <p:cNvPr id="3" name="Content Placeholder 2"/>
          <p:cNvSpPr>
            <a:spLocks noGrp="1"/>
          </p:cNvSpPr>
          <p:nvPr>
            <p:ph idx="1"/>
          </p:nvPr>
        </p:nvSpPr>
        <p:spPr>
          <a:xfrm>
            <a:off x="914400" y="1735137"/>
            <a:ext cx="7313613" cy="4905505"/>
          </a:xfrm>
        </p:spPr>
        <p:txBody>
          <a:bodyPr>
            <a:normAutofit fontScale="92500" lnSpcReduction="10000"/>
          </a:bodyPr>
          <a:lstStyle/>
          <a:p>
            <a:pPr marL="0" indent="0">
              <a:spcBef>
                <a:spcPts val="600"/>
              </a:spcBef>
              <a:buNone/>
            </a:pPr>
            <a:r>
              <a:rPr lang="en-US" sz="1800" dirty="0"/>
              <a:t>// Java program to demonstrate </a:t>
            </a:r>
            <a:r>
              <a:rPr lang="en-US" sz="1800" dirty="0" err="1"/>
              <a:t>TreeSet</a:t>
            </a:r>
            <a:r>
              <a:rPr lang="en-US" sz="1800" dirty="0"/>
              <a:t> creation </a:t>
            </a:r>
            <a:r>
              <a:rPr lang="en-US" sz="1800" dirty="0" smtClean="0"/>
              <a:t>from </a:t>
            </a:r>
            <a:r>
              <a:rPr lang="en-US" sz="1800" dirty="0" err="1" smtClean="0"/>
              <a:t>ArrayList</a:t>
            </a:r>
            <a:endParaRPr lang="en-US" sz="1800" dirty="0" smtClean="0"/>
          </a:p>
          <a:p>
            <a:pPr marL="0" indent="0">
              <a:spcBef>
                <a:spcPts val="600"/>
              </a:spcBef>
              <a:buNone/>
            </a:pPr>
            <a:r>
              <a:rPr lang="en-US" sz="1800" dirty="0" smtClean="0"/>
              <a:t>import </a:t>
            </a:r>
            <a:r>
              <a:rPr lang="en-US" sz="1800" dirty="0" err="1"/>
              <a:t>java.util</a:t>
            </a:r>
            <a:r>
              <a:rPr lang="en-US" sz="1800" dirty="0"/>
              <a:t>.*; </a:t>
            </a:r>
            <a:endParaRPr lang="en-US" sz="1800" dirty="0" smtClean="0"/>
          </a:p>
          <a:p>
            <a:pPr marL="0" indent="0">
              <a:spcBef>
                <a:spcPts val="600"/>
              </a:spcBef>
              <a:buNone/>
            </a:pPr>
            <a:r>
              <a:rPr lang="en-US" sz="1800" dirty="0" smtClean="0"/>
              <a:t>class </a:t>
            </a:r>
            <a:r>
              <a:rPr lang="en-US" sz="1800" dirty="0" err="1"/>
              <a:t>TreeSetDemo</a:t>
            </a:r>
            <a:r>
              <a:rPr lang="en-US" sz="1800" dirty="0"/>
              <a:t>{    </a:t>
            </a:r>
            <a:endParaRPr lang="en-US" sz="1800" dirty="0" smtClean="0"/>
          </a:p>
          <a:p>
            <a:pPr marL="0" indent="0">
              <a:spcBef>
                <a:spcPts val="600"/>
              </a:spcBef>
              <a:buNone/>
            </a:pPr>
            <a:r>
              <a:rPr lang="en-US" sz="1800" dirty="0" smtClean="0"/>
              <a:t>   public </a:t>
            </a:r>
            <a:r>
              <a:rPr lang="en-US" sz="1800" dirty="0"/>
              <a:t>static void main (String[] </a:t>
            </a:r>
            <a:r>
              <a:rPr lang="en-US" sz="1800" dirty="0" err="1"/>
              <a:t>args</a:t>
            </a:r>
            <a:r>
              <a:rPr lang="en-US" sz="1800" dirty="0"/>
              <a:t>)    {        </a:t>
            </a:r>
            <a:endParaRPr lang="en-US" sz="1800" dirty="0" smtClean="0"/>
          </a:p>
          <a:p>
            <a:pPr marL="0" indent="0">
              <a:spcBef>
                <a:spcPts val="600"/>
              </a:spcBef>
              <a:buNone/>
            </a:pPr>
            <a:r>
              <a:rPr lang="en-US" sz="1800" dirty="0" smtClean="0"/>
              <a:t>	</a:t>
            </a:r>
            <a:r>
              <a:rPr lang="en-US" sz="1800" dirty="0" err="1" smtClean="0"/>
              <a:t>ArrayList</a:t>
            </a:r>
            <a:r>
              <a:rPr lang="en-US" sz="1800" dirty="0" smtClean="0"/>
              <a:t> </a:t>
            </a:r>
            <a:r>
              <a:rPr lang="en-US" sz="1800" dirty="0"/>
              <a:t>al = new </a:t>
            </a:r>
            <a:r>
              <a:rPr lang="en-US" sz="1800" dirty="0" err="1"/>
              <a:t>ArrayList</a:t>
            </a:r>
            <a:r>
              <a:rPr lang="en-US" sz="1800" dirty="0"/>
              <a:t>();        </a:t>
            </a:r>
            <a:endParaRPr lang="en-US" sz="1800" dirty="0" smtClean="0"/>
          </a:p>
          <a:p>
            <a:pPr marL="0" indent="0">
              <a:spcBef>
                <a:spcPts val="600"/>
              </a:spcBef>
              <a:buNone/>
            </a:pPr>
            <a:r>
              <a:rPr lang="en-US" sz="1800" dirty="0"/>
              <a:t>	</a:t>
            </a:r>
            <a:r>
              <a:rPr lang="en-US" sz="1800" dirty="0" err="1" smtClean="0"/>
              <a:t>al.add</a:t>
            </a:r>
            <a:r>
              <a:rPr lang="en-US" sz="1800" dirty="0"/>
              <a:t>("</a:t>
            </a:r>
            <a:r>
              <a:rPr lang="en-US" sz="1800" dirty="0" err="1"/>
              <a:t>GeeksforGeeks</a:t>
            </a:r>
            <a:r>
              <a:rPr lang="en-US" sz="1800" dirty="0"/>
              <a:t>");        </a:t>
            </a:r>
            <a:endParaRPr lang="en-US" sz="1800" dirty="0" smtClean="0"/>
          </a:p>
          <a:p>
            <a:pPr marL="0" indent="0">
              <a:spcBef>
                <a:spcPts val="600"/>
              </a:spcBef>
              <a:buNone/>
            </a:pPr>
            <a:r>
              <a:rPr lang="en-US" sz="1800" dirty="0"/>
              <a:t>	</a:t>
            </a:r>
            <a:r>
              <a:rPr lang="en-US" sz="1800" dirty="0" err="1" smtClean="0"/>
              <a:t>al.add</a:t>
            </a:r>
            <a:r>
              <a:rPr lang="en-US" sz="1800" dirty="0"/>
              <a:t>("</a:t>
            </a:r>
            <a:r>
              <a:rPr lang="en-US" sz="1800" dirty="0" err="1"/>
              <a:t>GeeksQuiz</a:t>
            </a:r>
            <a:r>
              <a:rPr lang="en-US" sz="1800" dirty="0"/>
              <a:t>");        </a:t>
            </a:r>
            <a:endParaRPr lang="en-US" sz="1800" dirty="0" smtClean="0"/>
          </a:p>
          <a:p>
            <a:pPr marL="0" indent="0">
              <a:spcBef>
                <a:spcPts val="600"/>
              </a:spcBef>
              <a:buNone/>
            </a:pPr>
            <a:r>
              <a:rPr lang="en-US" sz="1800" dirty="0"/>
              <a:t>	</a:t>
            </a:r>
            <a:r>
              <a:rPr lang="en-US" sz="1800" dirty="0" err="1" smtClean="0"/>
              <a:t>al.add</a:t>
            </a:r>
            <a:r>
              <a:rPr lang="en-US" sz="1800" dirty="0"/>
              <a:t>("Practice");        </a:t>
            </a:r>
            <a:endParaRPr lang="en-US" sz="1800" dirty="0" smtClean="0"/>
          </a:p>
          <a:p>
            <a:pPr marL="0" indent="0">
              <a:spcBef>
                <a:spcPts val="600"/>
              </a:spcBef>
              <a:buNone/>
            </a:pPr>
            <a:r>
              <a:rPr lang="en-US" sz="1800" dirty="0"/>
              <a:t>	</a:t>
            </a:r>
            <a:r>
              <a:rPr lang="en-US" sz="1800" dirty="0" err="1" smtClean="0"/>
              <a:t>al.add</a:t>
            </a:r>
            <a:r>
              <a:rPr lang="en-US" sz="1800" dirty="0"/>
              <a:t>("Compiler");        </a:t>
            </a:r>
            <a:endParaRPr lang="en-US" sz="1800" dirty="0" smtClean="0"/>
          </a:p>
          <a:p>
            <a:pPr marL="0" indent="0">
              <a:spcBef>
                <a:spcPts val="600"/>
              </a:spcBef>
              <a:buNone/>
            </a:pPr>
            <a:r>
              <a:rPr lang="en-US" sz="1800" dirty="0"/>
              <a:t>	</a:t>
            </a:r>
            <a:r>
              <a:rPr lang="en-US" sz="1800" dirty="0" err="1" smtClean="0"/>
              <a:t>al.add</a:t>
            </a:r>
            <a:r>
              <a:rPr lang="en-US" sz="1800" dirty="0"/>
              <a:t>("Compiler"); //will not be added         </a:t>
            </a:r>
            <a:endParaRPr lang="en-US" sz="1800" dirty="0" smtClean="0"/>
          </a:p>
          <a:p>
            <a:pPr marL="0" indent="0">
              <a:spcBef>
                <a:spcPts val="600"/>
              </a:spcBef>
              <a:buNone/>
            </a:pPr>
            <a:r>
              <a:rPr lang="en-US" sz="1800" dirty="0"/>
              <a:t>	</a:t>
            </a:r>
            <a:r>
              <a:rPr lang="en-US" sz="1800" dirty="0" smtClean="0"/>
              <a:t>// </a:t>
            </a:r>
            <a:r>
              <a:rPr lang="en-US" sz="1800" dirty="0"/>
              <a:t>Creating a </a:t>
            </a:r>
            <a:r>
              <a:rPr lang="en-US" sz="1800" dirty="0" err="1"/>
              <a:t>TreeSet</a:t>
            </a:r>
            <a:r>
              <a:rPr lang="en-US" sz="1800" dirty="0"/>
              <a:t> object from </a:t>
            </a:r>
            <a:r>
              <a:rPr lang="en-US" sz="1800" dirty="0" err="1"/>
              <a:t>ArrayList</a:t>
            </a:r>
            <a:r>
              <a:rPr lang="en-US" sz="1800" dirty="0"/>
              <a:t>        </a:t>
            </a:r>
            <a:endParaRPr lang="en-US" sz="1800" dirty="0" smtClean="0"/>
          </a:p>
          <a:p>
            <a:pPr marL="0" indent="0">
              <a:spcBef>
                <a:spcPts val="600"/>
              </a:spcBef>
              <a:buNone/>
            </a:pPr>
            <a:r>
              <a:rPr lang="en-US" sz="1800" dirty="0"/>
              <a:t>	</a:t>
            </a:r>
            <a:r>
              <a:rPr lang="en-US" sz="1800" dirty="0" err="1" smtClean="0"/>
              <a:t>TreeSet</a:t>
            </a:r>
            <a:r>
              <a:rPr lang="en-US" sz="1800" dirty="0" smtClean="0"/>
              <a:t> </a:t>
            </a:r>
            <a:r>
              <a:rPr lang="en-US" sz="1800" dirty="0"/>
              <a:t>ts4 = new </a:t>
            </a:r>
            <a:r>
              <a:rPr lang="en-US" sz="1800" dirty="0" err="1"/>
              <a:t>TreeSet</a:t>
            </a:r>
            <a:r>
              <a:rPr lang="en-US" sz="1800" dirty="0"/>
              <a:t>(al);         </a:t>
            </a:r>
            <a:endParaRPr lang="en-US" sz="1800" dirty="0" smtClean="0"/>
          </a:p>
          <a:p>
            <a:pPr marL="0" indent="0">
              <a:spcBef>
                <a:spcPts val="600"/>
              </a:spcBef>
              <a:buNone/>
            </a:pPr>
            <a:r>
              <a:rPr lang="en-US" sz="1800" dirty="0"/>
              <a:t>	</a:t>
            </a:r>
            <a:r>
              <a:rPr lang="en-US" sz="1800" dirty="0" err="1" smtClean="0"/>
              <a:t>System.out.println</a:t>
            </a:r>
            <a:r>
              <a:rPr lang="en-US" sz="1800" dirty="0" smtClean="0"/>
              <a:t>(ts4</a:t>
            </a:r>
            <a:r>
              <a:rPr lang="en-US" sz="1800" dirty="0"/>
              <a:t>);    </a:t>
            </a:r>
            <a:endParaRPr lang="en-US" sz="1800" dirty="0" smtClean="0"/>
          </a:p>
          <a:p>
            <a:pPr marL="0" indent="0">
              <a:spcBef>
                <a:spcPts val="600"/>
              </a:spcBef>
              <a:buNone/>
            </a:pPr>
            <a:r>
              <a:rPr lang="en-US" sz="1800" dirty="0"/>
              <a:t> </a:t>
            </a:r>
            <a:r>
              <a:rPr lang="en-US" sz="1800" dirty="0" smtClean="0"/>
              <a:t>     }</a:t>
            </a:r>
          </a:p>
          <a:p>
            <a:pPr marL="0" indent="0">
              <a:spcBef>
                <a:spcPts val="600"/>
              </a:spcBef>
              <a:buNone/>
            </a:pPr>
            <a:r>
              <a:rPr lang="en-US" sz="1800" dirty="0" smtClean="0"/>
              <a:t>}</a:t>
            </a:r>
            <a:endParaRPr lang="en-US" sz="1800" dirty="0"/>
          </a:p>
        </p:txBody>
      </p:sp>
      <p:sp>
        <p:nvSpPr>
          <p:cNvPr id="4" name="Slide Number Placeholder 2"/>
          <p:cNvSpPr>
            <a:spLocks noGrp="1"/>
          </p:cNvSpPr>
          <p:nvPr>
            <p:ph type="sldNum" sz="quarter" idx="12"/>
          </p:nvPr>
        </p:nvSpPr>
        <p:spPr>
          <a:xfrm>
            <a:off x="7521388" y="5476097"/>
            <a:ext cx="1483056" cy="851848"/>
          </a:xfrm>
        </p:spPr>
        <p:txBody>
          <a:bodyPr/>
          <a:lstStyle/>
          <a:p>
            <a:r>
              <a:rPr lang="en-US" dirty="0" smtClean="0"/>
              <a:t>30</a:t>
            </a:r>
            <a:endParaRPr lang="en-US" dirty="0"/>
          </a:p>
        </p:txBody>
      </p:sp>
    </p:spTree>
    <p:extLst>
      <p:ext uri="{BB962C8B-B14F-4D97-AF65-F5344CB8AC3E}">
        <p14:creationId xmlns:p14="http://schemas.microsoft.com/office/powerpoint/2010/main" val="124790148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err="1" smtClean="0">
                <a:latin typeface="Arial" charset="0"/>
                <a:ea typeface="Arial" charset="0"/>
                <a:cs typeface="Arial" charset="0"/>
              </a:rPr>
              <a:t>TreeSet</a:t>
            </a:r>
            <a:r>
              <a:rPr lang="en-US" dirty="0" smtClean="0">
                <a:latin typeface="Arial" charset="0"/>
                <a:ea typeface="Arial" charset="0"/>
                <a:cs typeface="Arial" charset="0"/>
              </a:rPr>
              <a:t> Synchronization</a:t>
            </a:r>
            <a:endParaRPr lang="en-US" b="1" dirty="0"/>
          </a:p>
        </p:txBody>
      </p:sp>
      <p:sp>
        <p:nvSpPr>
          <p:cNvPr id="3" name="Content Placeholder 2"/>
          <p:cNvSpPr>
            <a:spLocks noGrp="1"/>
          </p:cNvSpPr>
          <p:nvPr>
            <p:ph idx="1"/>
          </p:nvPr>
        </p:nvSpPr>
        <p:spPr/>
        <p:txBody>
          <a:bodyPr>
            <a:normAutofit/>
          </a:bodyPr>
          <a:lstStyle/>
          <a:p>
            <a:pPr marL="0" indent="0">
              <a:buNone/>
            </a:pPr>
            <a:r>
              <a:rPr lang="en-US" dirty="0" err="1"/>
              <a:t>TreeSet</a:t>
            </a:r>
            <a:r>
              <a:rPr lang="en-US" dirty="0"/>
              <a:t> </a:t>
            </a:r>
            <a:r>
              <a:rPr lang="en-US" dirty="0" err="1"/>
              <a:t>ts</a:t>
            </a:r>
            <a:r>
              <a:rPr lang="en-US" dirty="0"/>
              <a:t> = new </a:t>
            </a:r>
            <a:r>
              <a:rPr lang="en-US" dirty="0" err="1"/>
              <a:t>TreeSet</a:t>
            </a:r>
            <a:r>
              <a:rPr lang="en-US" dirty="0"/>
              <a:t>(); </a:t>
            </a:r>
            <a:endParaRPr lang="en-US" dirty="0" smtClean="0"/>
          </a:p>
          <a:p>
            <a:pPr marL="0" indent="0">
              <a:buNone/>
            </a:pPr>
            <a:r>
              <a:rPr lang="en-US" dirty="0" smtClean="0"/>
              <a:t>Set </a:t>
            </a:r>
            <a:r>
              <a:rPr lang="en-US" dirty="0" err="1"/>
              <a:t>syncSet</a:t>
            </a:r>
            <a:r>
              <a:rPr lang="en-US" dirty="0"/>
              <a:t> = </a:t>
            </a:r>
            <a:r>
              <a:rPr lang="en-US" dirty="0" err="1"/>
              <a:t>Collections.synchronziedSet</a:t>
            </a:r>
            <a:r>
              <a:rPr lang="en-US" dirty="0"/>
              <a:t>(</a:t>
            </a:r>
            <a:r>
              <a:rPr lang="en-US" dirty="0" err="1"/>
              <a:t>ts</a:t>
            </a:r>
            <a:r>
              <a:rPr lang="en-US" dirty="0"/>
              <a:t>); </a:t>
            </a:r>
          </a:p>
        </p:txBody>
      </p:sp>
      <p:sp>
        <p:nvSpPr>
          <p:cNvPr id="4" name="Slide Number Placeholder 2"/>
          <p:cNvSpPr>
            <a:spLocks noGrp="1"/>
          </p:cNvSpPr>
          <p:nvPr>
            <p:ph type="sldNum" sz="quarter" idx="12"/>
          </p:nvPr>
        </p:nvSpPr>
        <p:spPr>
          <a:xfrm>
            <a:off x="7521388" y="5476097"/>
            <a:ext cx="1483056" cy="851848"/>
          </a:xfrm>
        </p:spPr>
        <p:txBody>
          <a:bodyPr/>
          <a:lstStyle/>
          <a:p>
            <a:r>
              <a:rPr lang="en-US" dirty="0" smtClean="0"/>
              <a:t>31</a:t>
            </a:r>
            <a:endParaRPr lang="en-US" dirty="0"/>
          </a:p>
        </p:txBody>
      </p:sp>
    </p:spTree>
    <p:extLst>
      <p:ext uri="{BB962C8B-B14F-4D97-AF65-F5344CB8AC3E}">
        <p14:creationId xmlns:p14="http://schemas.microsoft.com/office/powerpoint/2010/main" val="118956106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4892" y="344774"/>
            <a:ext cx="9129010" cy="5446426"/>
          </a:xfrm>
        </p:spPr>
        <p:txBody>
          <a:bodyPr>
            <a:noAutofit/>
          </a:bodyPr>
          <a:lstStyle/>
          <a:p>
            <a:pPr marL="0" indent="0">
              <a:lnSpc>
                <a:spcPct val="120000"/>
              </a:lnSpc>
              <a:spcBef>
                <a:spcPts val="600"/>
              </a:spcBef>
              <a:buNone/>
            </a:pPr>
            <a:r>
              <a:rPr lang="en-US" sz="1800" dirty="0" smtClean="0"/>
              <a:t>import </a:t>
            </a:r>
            <a:r>
              <a:rPr lang="en-US" sz="1800" dirty="0" err="1"/>
              <a:t>java.util</a:t>
            </a:r>
            <a:r>
              <a:rPr lang="en-US" sz="1800" dirty="0" smtClean="0"/>
              <a:t>.*;</a:t>
            </a:r>
            <a:endParaRPr lang="en-US" sz="1800" dirty="0"/>
          </a:p>
          <a:p>
            <a:pPr marL="0" indent="0">
              <a:lnSpc>
                <a:spcPct val="120000"/>
              </a:lnSpc>
              <a:spcBef>
                <a:spcPts val="600"/>
              </a:spcBef>
              <a:buNone/>
            </a:pPr>
            <a:r>
              <a:rPr lang="en-US" sz="1800" dirty="0"/>
              <a:t>public class </a:t>
            </a:r>
            <a:r>
              <a:rPr lang="en-US" sz="1800" dirty="0" err="1" smtClean="0"/>
              <a:t>TreeSetCollectionExample</a:t>
            </a:r>
            <a:r>
              <a:rPr lang="en-US" sz="1800" dirty="0" smtClean="0"/>
              <a:t> {</a:t>
            </a:r>
            <a:r>
              <a:rPr lang="en-US" sz="1800" dirty="0"/>
              <a:t/>
            </a:r>
            <a:br>
              <a:rPr lang="en-US" sz="1800" dirty="0"/>
            </a:br>
            <a:r>
              <a:rPr lang="en-US" sz="1800" dirty="0" smtClean="0"/>
              <a:t>   public </a:t>
            </a:r>
            <a:r>
              <a:rPr lang="en-US" sz="1800" dirty="0"/>
              <a:t>static void main(String[] </a:t>
            </a:r>
            <a:r>
              <a:rPr lang="en-US" sz="1800" dirty="0" err="1"/>
              <a:t>args</a:t>
            </a:r>
            <a:r>
              <a:rPr lang="en-US" sz="1800" dirty="0"/>
              <a:t>) {</a:t>
            </a:r>
          </a:p>
          <a:p>
            <a:pPr marL="0" indent="0">
              <a:lnSpc>
                <a:spcPct val="120000"/>
              </a:lnSpc>
              <a:spcBef>
                <a:spcPts val="600"/>
              </a:spcBef>
              <a:buNone/>
            </a:pPr>
            <a:r>
              <a:rPr lang="en-US" sz="1800" dirty="0" smtClean="0"/>
              <a:t>	//Creating a </a:t>
            </a:r>
            <a:r>
              <a:rPr lang="en-US" sz="1800" dirty="0" err="1" smtClean="0"/>
              <a:t>treeset</a:t>
            </a:r>
            <a:r>
              <a:rPr lang="en-US" sz="1800" dirty="0" smtClean="0"/>
              <a:t> as a Collection</a:t>
            </a:r>
          </a:p>
          <a:p>
            <a:pPr marL="0" indent="0">
              <a:lnSpc>
                <a:spcPct val="120000"/>
              </a:lnSpc>
              <a:spcBef>
                <a:spcPts val="600"/>
              </a:spcBef>
              <a:buNone/>
            </a:pPr>
            <a:r>
              <a:rPr lang="en-US" sz="1800" dirty="0"/>
              <a:t>	</a:t>
            </a:r>
            <a:r>
              <a:rPr lang="en-US" sz="1800" dirty="0" smtClean="0"/>
              <a:t>Collection&lt;String</a:t>
            </a:r>
            <a:r>
              <a:rPr lang="en-US" sz="1800" dirty="0"/>
              <a:t>&gt; </a:t>
            </a:r>
            <a:r>
              <a:rPr lang="en-US" sz="1800" dirty="0" err="1"/>
              <a:t>treeCol</a:t>
            </a:r>
            <a:r>
              <a:rPr lang="en-US" sz="1800" dirty="0"/>
              <a:t> = new </a:t>
            </a:r>
            <a:r>
              <a:rPr lang="en-US" sz="1800" dirty="0" err="1"/>
              <a:t>TreeSet</a:t>
            </a:r>
            <a:r>
              <a:rPr lang="en-US" sz="1800" dirty="0"/>
              <a:t>&lt;String&gt;(new </a:t>
            </a:r>
            <a:r>
              <a:rPr lang="en-US" sz="1800" dirty="0" err="1"/>
              <a:t>CompareTreeSet</a:t>
            </a:r>
            <a:r>
              <a:rPr lang="en-US" sz="1800" dirty="0"/>
              <a:t>()); </a:t>
            </a:r>
          </a:p>
          <a:p>
            <a:pPr marL="0" indent="0">
              <a:lnSpc>
                <a:spcPct val="120000"/>
              </a:lnSpc>
              <a:spcBef>
                <a:spcPts val="600"/>
              </a:spcBef>
              <a:buNone/>
            </a:pPr>
            <a:r>
              <a:rPr lang="en-US" sz="1800" dirty="0" smtClean="0"/>
              <a:t>	</a:t>
            </a:r>
            <a:r>
              <a:rPr lang="en-US" sz="1800" dirty="0" err="1" smtClean="0"/>
              <a:t>treeCol.add</a:t>
            </a:r>
            <a:r>
              <a:rPr lang="en-US" sz="1800" dirty="0"/>
              <a:t>("A</a:t>
            </a:r>
            <a:r>
              <a:rPr lang="en-US" sz="1800" dirty="0" smtClean="0"/>
              <a:t>");		</a:t>
            </a:r>
            <a:r>
              <a:rPr lang="en-US" sz="1800" dirty="0" err="1" smtClean="0"/>
              <a:t>treeCol.add</a:t>
            </a:r>
            <a:r>
              <a:rPr lang="en-US" sz="1800" dirty="0"/>
              <a:t>("C</a:t>
            </a:r>
            <a:r>
              <a:rPr lang="en-US" sz="1800" dirty="0" smtClean="0"/>
              <a:t>");		</a:t>
            </a:r>
            <a:r>
              <a:rPr lang="en-US" sz="1800" dirty="0" err="1" smtClean="0"/>
              <a:t>treeCol.add</a:t>
            </a:r>
            <a:r>
              <a:rPr lang="en-US" sz="1800" dirty="0"/>
              <a:t>("B");</a:t>
            </a:r>
          </a:p>
          <a:p>
            <a:pPr marL="0" indent="0">
              <a:lnSpc>
                <a:spcPct val="120000"/>
              </a:lnSpc>
              <a:spcBef>
                <a:spcPts val="600"/>
              </a:spcBef>
              <a:buNone/>
            </a:pPr>
            <a:r>
              <a:rPr lang="en-US" sz="1800" dirty="0" smtClean="0"/>
              <a:t>	</a:t>
            </a:r>
            <a:r>
              <a:rPr lang="en-US" sz="1800" dirty="0" err="1" smtClean="0"/>
              <a:t>treeCol.add</a:t>
            </a:r>
            <a:r>
              <a:rPr lang="en-US" sz="1800" dirty="0"/>
              <a:t>("A</a:t>
            </a:r>
            <a:r>
              <a:rPr lang="en-US" sz="1800" dirty="0" smtClean="0"/>
              <a:t>");		</a:t>
            </a:r>
            <a:r>
              <a:rPr lang="en-US" sz="1800" dirty="0" err="1" smtClean="0"/>
              <a:t>treeCol.add</a:t>
            </a:r>
            <a:r>
              <a:rPr lang="en-US" sz="1800" dirty="0"/>
              <a:t>("E</a:t>
            </a:r>
            <a:r>
              <a:rPr lang="en-US" sz="1800" dirty="0" smtClean="0"/>
              <a:t>");		</a:t>
            </a:r>
            <a:r>
              <a:rPr lang="en-US" sz="1800" dirty="0" err="1" smtClean="0"/>
              <a:t>treeCol.add</a:t>
            </a:r>
            <a:r>
              <a:rPr lang="en-US" sz="1800" dirty="0"/>
              <a:t>("F");</a:t>
            </a:r>
          </a:p>
          <a:p>
            <a:pPr marL="0" indent="0">
              <a:lnSpc>
                <a:spcPct val="120000"/>
              </a:lnSpc>
              <a:spcBef>
                <a:spcPts val="600"/>
              </a:spcBef>
              <a:buNone/>
            </a:pPr>
            <a:r>
              <a:rPr lang="en-US" sz="1800" dirty="0" smtClean="0"/>
              <a:t>	//</a:t>
            </a:r>
            <a:r>
              <a:rPr lang="en-US" sz="1800" dirty="0" err="1"/>
              <a:t>treeCol.add</a:t>
            </a:r>
            <a:r>
              <a:rPr lang="en-US" sz="1800" dirty="0"/>
              <a:t>(null</a:t>
            </a:r>
            <a:r>
              <a:rPr lang="en-US" sz="1800" dirty="0" smtClean="0"/>
              <a:t>);</a:t>
            </a:r>
          </a:p>
          <a:p>
            <a:pPr marL="0" indent="0">
              <a:lnSpc>
                <a:spcPct val="120000"/>
              </a:lnSpc>
              <a:spcBef>
                <a:spcPts val="600"/>
              </a:spcBef>
              <a:buNone/>
            </a:pPr>
            <a:endParaRPr lang="en-US" sz="1800" dirty="0" smtClean="0"/>
          </a:p>
          <a:p>
            <a:pPr marL="0" indent="0">
              <a:lnSpc>
                <a:spcPct val="120000"/>
              </a:lnSpc>
              <a:spcBef>
                <a:spcPts val="600"/>
              </a:spcBef>
              <a:buNone/>
            </a:pPr>
            <a:r>
              <a:rPr lang="en-US" sz="1800" dirty="0"/>
              <a:t>	//verifying if the tree contains an element</a:t>
            </a:r>
          </a:p>
          <a:p>
            <a:pPr marL="0" indent="0">
              <a:lnSpc>
                <a:spcPct val="120000"/>
              </a:lnSpc>
              <a:spcBef>
                <a:spcPts val="600"/>
              </a:spcBef>
              <a:buNone/>
            </a:pPr>
            <a:r>
              <a:rPr lang="en-US" sz="1800" dirty="0"/>
              <a:t>	if(</a:t>
            </a:r>
            <a:r>
              <a:rPr lang="en-US" sz="1800" dirty="0" err="1"/>
              <a:t>treeCol.contains</a:t>
            </a:r>
            <a:r>
              <a:rPr lang="en-US" sz="1800" dirty="0"/>
              <a:t>(new String("H")))  </a:t>
            </a:r>
            <a:r>
              <a:rPr lang="en-US" sz="1800" dirty="0" err="1"/>
              <a:t>System.out.println</a:t>
            </a:r>
            <a:r>
              <a:rPr lang="en-US" sz="1800" dirty="0"/>
              <a:t>("The tree contains H");</a:t>
            </a:r>
          </a:p>
          <a:p>
            <a:pPr marL="0" indent="0">
              <a:lnSpc>
                <a:spcPct val="120000"/>
              </a:lnSpc>
              <a:spcBef>
                <a:spcPts val="600"/>
              </a:spcBef>
              <a:buNone/>
            </a:pPr>
            <a:r>
              <a:rPr lang="en-US" sz="1800" dirty="0"/>
              <a:t>	else </a:t>
            </a:r>
            <a:r>
              <a:rPr lang="en-US" sz="1800" dirty="0" err="1"/>
              <a:t>System.out.println</a:t>
            </a:r>
            <a:r>
              <a:rPr lang="en-US" sz="1800" dirty="0"/>
              <a:t>("The tree does not contain H");</a:t>
            </a:r>
          </a:p>
          <a:p>
            <a:pPr marL="0" indent="0">
              <a:lnSpc>
                <a:spcPct val="120000"/>
              </a:lnSpc>
              <a:spcBef>
                <a:spcPts val="600"/>
              </a:spcBef>
              <a:buNone/>
            </a:pPr>
            <a:endParaRPr lang="en-US" sz="1800" dirty="0"/>
          </a:p>
          <a:p>
            <a:pPr marL="0" indent="0">
              <a:lnSpc>
                <a:spcPct val="120000"/>
              </a:lnSpc>
              <a:spcBef>
                <a:spcPts val="600"/>
              </a:spcBef>
              <a:buNone/>
            </a:pPr>
            <a:r>
              <a:rPr lang="en-US" sz="1800" dirty="0" smtClean="0"/>
              <a:t>	</a:t>
            </a:r>
            <a:r>
              <a:rPr lang="mr-IN" sz="1800" dirty="0" smtClean="0"/>
              <a:t>…</a:t>
            </a:r>
            <a:endParaRPr lang="en-US" sz="1800" dirty="0"/>
          </a:p>
        </p:txBody>
      </p:sp>
      <p:sp>
        <p:nvSpPr>
          <p:cNvPr id="4" name="Slide Number Placeholder 2"/>
          <p:cNvSpPr>
            <a:spLocks noGrp="1"/>
          </p:cNvSpPr>
          <p:nvPr>
            <p:ph type="sldNum" sz="quarter" idx="12"/>
          </p:nvPr>
        </p:nvSpPr>
        <p:spPr>
          <a:xfrm>
            <a:off x="7521388" y="5476097"/>
            <a:ext cx="1483056" cy="851848"/>
          </a:xfrm>
        </p:spPr>
        <p:txBody>
          <a:bodyPr/>
          <a:lstStyle/>
          <a:p>
            <a:r>
              <a:rPr lang="en-US" dirty="0" smtClean="0"/>
              <a:t>32</a:t>
            </a:r>
            <a:endParaRPr lang="en-US" dirty="0"/>
          </a:p>
        </p:txBody>
      </p:sp>
    </p:spTree>
    <p:extLst>
      <p:ext uri="{BB962C8B-B14F-4D97-AF65-F5344CB8AC3E}">
        <p14:creationId xmlns:p14="http://schemas.microsoft.com/office/powerpoint/2010/main" val="202929735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284813"/>
            <a:ext cx="8964118" cy="5506387"/>
          </a:xfrm>
        </p:spPr>
        <p:txBody>
          <a:bodyPr>
            <a:noAutofit/>
          </a:bodyPr>
          <a:lstStyle/>
          <a:p>
            <a:pPr marL="0" indent="0">
              <a:lnSpc>
                <a:spcPct val="120000"/>
              </a:lnSpc>
              <a:spcBef>
                <a:spcPts val="600"/>
              </a:spcBef>
              <a:buNone/>
            </a:pPr>
            <a:r>
              <a:rPr lang="mr-IN" sz="1600" dirty="0" smtClean="0"/>
              <a:t>…</a:t>
            </a:r>
            <a:endParaRPr lang="en-US" sz="1600" dirty="0" smtClean="0"/>
          </a:p>
          <a:p>
            <a:pPr marL="0" indent="0">
              <a:lnSpc>
                <a:spcPct val="120000"/>
              </a:lnSpc>
              <a:spcBef>
                <a:spcPts val="600"/>
              </a:spcBef>
              <a:buNone/>
            </a:pPr>
            <a:r>
              <a:rPr lang="en-US" sz="1600" dirty="0" smtClean="0"/>
              <a:t>	//</a:t>
            </a:r>
            <a:r>
              <a:rPr lang="en-US" sz="1600" dirty="0"/>
              <a:t>converting a collection to array</a:t>
            </a:r>
          </a:p>
          <a:p>
            <a:pPr marL="0" indent="0">
              <a:lnSpc>
                <a:spcPct val="120000"/>
              </a:lnSpc>
              <a:spcBef>
                <a:spcPts val="600"/>
              </a:spcBef>
              <a:buNone/>
            </a:pPr>
            <a:r>
              <a:rPr lang="en-US" sz="1600" dirty="0" smtClean="0"/>
              <a:t>	Object</a:t>
            </a:r>
            <a:r>
              <a:rPr lang="en-US" sz="1600" dirty="0"/>
              <a:t>[] </a:t>
            </a:r>
            <a:r>
              <a:rPr lang="en-US" sz="1600" dirty="0" err="1"/>
              <a:t>os</a:t>
            </a:r>
            <a:r>
              <a:rPr lang="en-US" sz="1600" dirty="0"/>
              <a:t> = </a:t>
            </a:r>
            <a:r>
              <a:rPr lang="en-US" sz="1600" dirty="0" err="1"/>
              <a:t>treeCol.toArray</a:t>
            </a:r>
            <a:r>
              <a:rPr lang="en-US" sz="1600" dirty="0"/>
              <a:t>(); </a:t>
            </a:r>
          </a:p>
          <a:p>
            <a:pPr marL="0" indent="0">
              <a:lnSpc>
                <a:spcPct val="120000"/>
              </a:lnSpc>
              <a:spcBef>
                <a:spcPts val="600"/>
              </a:spcBef>
              <a:buNone/>
            </a:pPr>
            <a:r>
              <a:rPr lang="en-US" sz="1600" dirty="0" smtClean="0"/>
              <a:t>	</a:t>
            </a:r>
            <a:r>
              <a:rPr lang="en-US" sz="1600" dirty="0" err="1" smtClean="0"/>
              <a:t>System.out.println</a:t>
            </a:r>
            <a:r>
              <a:rPr lang="en-US" sz="1600" dirty="0"/>
              <a:t>("\</a:t>
            </a:r>
            <a:r>
              <a:rPr lang="en-US" sz="1600" dirty="0" err="1"/>
              <a:t>nThe</a:t>
            </a:r>
            <a:r>
              <a:rPr lang="en-US" sz="1600" dirty="0"/>
              <a:t> first element of the array representation of the </a:t>
            </a:r>
            <a:r>
              <a:rPr lang="en-US" sz="1600" dirty="0" err="1"/>
              <a:t>treeset</a:t>
            </a:r>
            <a:r>
              <a:rPr lang="en-US" sz="1600" dirty="0"/>
              <a:t> is: " + </a:t>
            </a:r>
            <a:r>
              <a:rPr lang="en-US" sz="1600" dirty="0" smtClean="0"/>
              <a:t>       </a:t>
            </a:r>
          </a:p>
          <a:p>
            <a:pPr marL="0" indent="0">
              <a:lnSpc>
                <a:spcPct val="120000"/>
              </a:lnSpc>
              <a:spcBef>
                <a:spcPts val="600"/>
              </a:spcBef>
              <a:buNone/>
            </a:pPr>
            <a:r>
              <a:rPr lang="en-US" sz="1600" dirty="0"/>
              <a:t> </a:t>
            </a:r>
            <a:r>
              <a:rPr lang="en-US" sz="1600" dirty="0" smtClean="0"/>
              <a:t>               (</a:t>
            </a:r>
            <a:r>
              <a:rPr lang="en-US" sz="1600" dirty="0"/>
              <a:t>String) </a:t>
            </a:r>
            <a:r>
              <a:rPr lang="en-US" sz="1600" dirty="0" err="1"/>
              <a:t>os</a:t>
            </a:r>
            <a:r>
              <a:rPr lang="en-US" sz="1600" dirty="0"/>
              <a:t>[0</a:t>
            </a:r>
            <a:r>
              <a:rPr lang="en-US" sz="1600" dirty="0" smtClean="0"/>
              <a:t>]);</a:t>
            </a:r>
          </a:p>
          <a:p>
            <a:pPr marL="0" indent="0">
              <a:lnSpc>
                <a:spcPct val="120000"/>
              </a:lnSpc>
              <a:spcBef>
                <a:spcPts val="600"/>
              </a:spcBef>
              <a:buNone/>
            </a:pPr>
            <a:endParaRPr lang="en-US" sz="1600" dirty="0"/>
          </a:p>
          <a:p>
            <a:pPr marL="0" indent="0">
              <a:lnSpc>
                <a:spcPct val="120000"/>
              </a:lnSpc>
              <a:spcBef>
                <a:spcPts val="600"/>
              </a:spcBef>
              <a:buNone/>
            </a:pPr>
            <a:r>
              <a:rPr lang="en-US" sz="1600" dirty="0" smtClean="0"/>
              <a:t>	//</a:t>
            </a:r>
            <a:r>
              <a:rPr lang="en-US" sz="1600" dirty="0"/>
              <a:t>printing elements using an iterator</a:t>
            </a:r>
          </a:p>
          <a:p>
            <a:pPr marL="0" indent="0">
              <a:lnSpc>
                <a:spcPct val="120000"/>
              </a:lnSpc>
              <a:spcBef>
                <a:spcPts val="600"/>
              </a:spcBef>
              <a:buNone/>
            </a:pPr>
            <a:r>
              <a:rPr lang="en-US" sz="1600" dirty="0" smtClean="0"/>
              <a:t>	</a:t>
            </a:r>
            <a:r>
              <a:rPr lang="en-US" sz="1600" dirty="0" err="1" smtClean="0"/>
              <a:t>System.out.println</a:t>
            </a:r>
            <a:r>
              <a:rPr lang="en-US" sz="1600" dirty="0"/>
              <a:t>("\</a:t>
            </a:r>
            <a:r>
              <a:rPr lang="en-US" sz="1600" dirty="0" err="1"/>
              <a:t>nPrinting</a:t>
            </a:r>
            <a:r>
              <a:rPr lang="en-US" sz="1600" dirty="0"/>
              <a:t> the content of the </a:t>
            </a:r>
            <a:r>
              <a:rPr lang="en-US" sz="1600" dirty="0" err="1"/>
              <a:t>treeset</a:t>
            </a:r>
            <a:r>
              <a:rPr lang="en-US" sz="1600" dirty="0"/>
              <a:t> using an iterator:");</a:t>
            </a:r>
          </a:p>
          <a:p>
            <a:pPr marL="0" indent="0">
              <a:lnSpc>
                <a:spcPct val="120000"/>
              </a:lnSpc>
              <a:spcBef>
                <a:spcPts val="600"/>
              </a:spcBef>
              <a:buNone/>
            </a:pPr>
            <a:r>
              <a:rPr lang="en-US" sz="1600" dirty="0" smtClean="0"/>
              <a:t>	Iterator </a:t>
            </a:r>
            <a:r>
              <a:rPr lang="en-US" sz="1600" dirty="0"/>
              <a:t>it = </a:t>
            </a:r>
            <a:r>
              <a:rPr lang="en-US" sz="1600" dirty="0" err="1"/>
              <a:t>treeCol.iterator</a:t>
            </a:r>
            <a:r>
              <a:rPr lang="en-US" sz="1600" dirty="0"/>
              <a:t>(); </a:t>
            </a:r>
          </a:p>
          <a:p>
            <a:pPr marL="0" indent="0">
              <a:lnSpc>
                <a:spcPct val="120000"/>
              </a:lnSpc>
              <a:spcBef>
                <a:spcPts val="600"/>
              </a:spcBef>
              <a:buNone/>
            </a:pPr>
            <a:r>
              <a:rPr lang="en-US" sz="1600" dirty="0" smtClean="0"/>
              <a:t>	while(</a:t>
            </a:r>
            <a:r>
              <a:rPr lang="en-US" sz="1600" dirty="0" err="1" smtClean="0"/>
              <a:t>it.hasNext</a:t>
            </a:r>
            <a:r>
              <a:rPr lang="en-US" sz="1600" dirty="0" smtClean="0"/>
              <a:t>())	</a:t>
            </a:r>
            <a:r>
              <a:rPr lang="en-US" sz="1600" dirty="0" err="1" smtClean="0"/>
              <a:t>System.out.print</a:t>
            </a:r>
            <a:r>
              <a:rPr lang="en-US" sz="1600" dirty="0" smtClean="0"/>
              <a:t>(</a:t>
            </a:r>
            <a:r>
              <a:rPr lang="en-US" sz="1600" dirty="0" err="1" smtClean="0"/>
              <a:t>it.next</a:t>
            </a:r>
            <a:r>
              <a:rPr lang="en-US" sz="1600" dirty="0"/>
              <a:t>()+" ");</a:t>
            </a:r>
          </a:p>
          <a:p>
            <a:pPr marL="0" indent="0">
              <a:lnSpc>
                <a:spcPct val="120000"/>
              </a:lnSpc>
              <a:spcBef>
                <a:spcPts val="600"/>
              </a:spcBef>
              <a:buNone/>
            </a:pPr>
            <a:endParaRPr lang="en-US" sz="1600" dirty="0" smtClean="0"/>
          </a:p>
          <a:p>
            <a:pPr marL="0" indent="0">
              <a:lnSpc>
                <a:spcPct val="120000"/>
              </a:lnSpc>
              <a:spcBef>
                <a:spcPts val="600"/>
              </a:spcBef>
              <a:buNone/>
            </a:pPr>
            <a:r>
              <a:rPr lang="en-US" sz="1600" dirty="0"/>
              <a:t>	</a:t>
            </a:r>
            <a:r>
              <a:rPr lang="en-US" sz="1600" dirty="0" err="1" smtClean="0"/>
              <a:t>System.out.println</a:t>
            </a:r>
            <a:r>
              <a:rPr lang="en-US" sz="1600" dirty="0"/>
              <a:t>("\n\</a:t>
            </a:r>
            <a:r>
              <a:rPr lang="en-US" sz="1600" dirty="0" err="1"/>
              <a:t>nPrinting</a:t>
            </a:r>
            <a:r>
              <a:rPr lang="en-US" sz="1600" dirty="0"/>
              <a:t> the content of the </a:t>
            </a:r>
            <a:r>
              <a:rPr lang="en-US" sz="1600" dirty="0" err="1"/>
              <a:t>treeset</a:t>
            </a:r>
            <a:r>
              <a:rPr lang="en-US" sz="1600" dirty="0"/>
              <a:t> without iterator");</a:t>
            </a:r>
          </a:p>
          <a:p>
            <a:pPr marL="0" indent="0">
              <a:lnSpc>
                <a:spcPct val="120000"/>
              </a:lnSpc>
              <a:spcBef>
                <a:spcPts val="600"/>
              </a:spcBef>
              <a:buNone/>
            </a:pPr>
            <a:r>
              <a:rPr lang="en-US" sz="1600" dirty="0" smtClean="0"/>
              <a:t>	</a:t>
            </a:r>
            <a:r>
              <a:rPr lang="en-US" sz="1600" dirty="0" err="1" smtClean="0"/>
              <a:t>System.out.println</a:t>
            </a:r>
            <a:r>
              <a:rPr lang="en-US" sz="1600" dirty="0" smtClean="0"/>
              <a:t>(</a:t>
            </a:r>
            <a:r>
              <a:rPr lang="en-US" sz="1600" dirty="0" err="1" smtClean="0"/>
              <a:t>treeCol</a:t>
            </a:r>
            <a:r>
              <a:rPr lang="en-US" sz="1600" dirty="0" smtClean="0"/>
              <a:t>);</a:t>
            </a:r>
            <a:endParaRPr lang="en-US" sz="1600" dirty="0"/>
          </a:p>
          <a:p>
            <a:pPr marL="0" indent="0">
              <a:lnSpc>
                <a:spcPct val="120000"/>
              </a:lnSpc>
              <a:spcBef>
                <a:spcPts val="600"/>
              </a:spcBef>
              <a:buNone/>
            </a:pPr>
            <a:r>
              <a:rPr lang="en-US" sz="1600" dirty="0" smtClean="0"/>
              <a:t>	}</a:t>
            </a:r>
            <a:endParaRPr lang="en-US" sz="1600" dirty="0"/>
          </a:p>
          <a:p>
            <a:pPr marL="0" indent="0">
              <a:lnSpc>
                <a:spcPct val="120000"/>
              </a:lnSpc>
              <a:spcBef>
                <a:spcPts val="600"/>
              </a:spcBef>
              <a:buNone/>
            </a:pPr>
            <a:r>
              <a:rPr lang="en-US" sz="1600" dirty="0" smtClean="0"/>
              <a:t>}</a:t>
            </a:r>
            <a:endParaRPr lang="en-US" sz="1600" dirty="0"/>
          </a:p>
        </p:txBody>
      </p:sp>
      <p:sp>
        <p:nvSpPr>
          <p:cNvPr id="5" name="Slide Number Placeholder 2"/>
          <p:cNvSpPr>
            <a:spLocks noGrp="1"/>
          </p:cNvSpPr>
          <p:nvPr>
            <p:ph type="sldNum" sz="quarter" idx="12"/>
          </p:nvPr>
        </p:nvSpPr>
        <p:spPr>
          <a:xfrm>
            <a:off x="7521388" y="5476097"/>
            <a:ext cx="1483056" cy="851848"/>
          </a:xfrm>
        </p:spPr>
        <p:txBody>
          <a:bodyPr/>
          <a:lstStyle/>
          <a:p>
            <a:r>
              <a:rPr lang="en-US" dirty="0" smtClean="0"/>
              <a:t>33</a:t>
            </a:r>
            <a:endParaRPr lang="en-US" dirty="0"/>
          </a:p>
        </p:txBody>
      </p:sp>
    </p:spTree>
    <p:extLst>
      <p:ext uri="{BB962C8B-B14F-4D97-AF65-F5344CB8AC3E}">
        <p14:creationId xmlns:p14="http://schemas.microsoft.com/office/powerpoint/2010/main" val="128771464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3841" y="538957"/>
            <a:ext cx="7969430" cy="868362"/>
          </a:xfrm>
        </p:spPr>
        <p:txBody>
          <a:bodyPr>
            <a:normAutofit/>
          </a:bodyPr>
          <a:lstStyle/>
          <a:p>
            <a:pPr algn="l"/>
            <a:r>
              <a:rPr lang="en-US" cap="none" dirty="0">
                <a:latin typeface="Arial" charset="0"/>
                <a:ea typeface="Arial" charset="0"/>
                <a:cs typeface="Arial" charset="0"/>
              </a:rPr>
              <a:t>H</a:t>
            </a:r>
            <a:r>
              <a:rPr lang="en-US" cap="none" dirty="0" smtClean="0">
                <a:latin typeface="Arial" charset="0"/>
                <a:ea typeface="Arial" charset="0"/>
                <a:cs typeface="Arial" charset="0"/>
              </a:rPr>
              <a:t>eight of a Balanced BST</a:t>
            </a:r>
            <a:endParaRPr lang="en-US" cap="none" dirty="0">
              <a:latin typeface="Arial" charset="0"/>
              <a:ea typeface="Arial" charset="0"/>
              <a:cs typeface="Arial" charset="0"/>
            </a:endParaRPr>
          </a:p>
        </p:txBody>
      </p:sp>
      <p:pic>
        <p:nvPicPr>
          <p:cNvPr id="4" name="Content Placeholder 3"/>
          <p:cNvPicPr>
            <a:picLocks noGrp="1" noChangeAspect="1"/>
          </p:cNvPicPr>
          <p:nvPr>
            <p:ph idx="1"/>
          </p:nvPr>
        </p:nvPicPr>
        <p:blipFill>
          <a:blip r:embed="rId3"/>
          <a:srcRect t="-9629" b="-9629"/>
          <a:stretch>
            <a:fillRect/>
          </a:stretch>
        </p:blipFill>
        <p:spPr>
          <a:xfrm>
            <a:off x="5252720" y="1752601"/>
            <a:ext cx="3434080" cy="1825018"/>
          </a:xfrm>
        </p:spPr>
      </p:pic>
      <p:sp>
        <p:nvSpPr>
          <p:cNvPr id="3" name="Slide Number Placeholder 2"/>
          <p:cNvSpPr>
            <a:spLocks noGrp="1"/>
          </p:cNvSpPr>
          <p:nvPr>
            <p:ph type="sldNum" sz="quarter" idx="12"/>
          </p:nvPr>
        </p:nvSpPr>
        <p:spPr/>
        <p:txBody>
          <a:bodyPr/>
          <a:lstStyle/>
          <a:p>
            <a:fld id="{2DB6DE36-B406-EC48-8B7D-DED817C4BA3E}" type="slidenum">
              <a:rPr lang="en-US" smtClean="0"/>
              <a:t>34</a:t>
            </a:fld>
            <a:endParaRPr lang="en-US"/>
          </a:p>
        </p:txBody>
      </p:sp>
      <p:cxnSp>
        <p:nvCxnSpPr>
          <p:cNvPr id="8" name="Straight Connector 7"/>
          <p:cNvCxnSpPr/>
          <p:nvPr/>
        </p:nvCxnSpPr>
        <p:spPr>
          <a:xfrm flipH="1">
            <a:off x="4145280" y="2387600"/>
            <a:ext cx="1859280"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4145280" y="2885440"/>
            <a:ext cx="1391920"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4145280" y="3312160"/>
            <a:ext cx="1107440"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flipH="1">
            <a:off x="4145280" y="1940560"/>
            <a:ext cx="2794000" cy="0"/>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23" name="Straight Arrow Connector 22"/>
          <p:cNvCxnSpPr/>
          <p:nvPr/>
        </p:nvCxnSpPr>
        <p:spPr>
          <a:xfrm>
            <a:off x="4632960" y="1940560"/>
            <a:ext cx="0" cy="447040"/>
          </a:xfrm>
          <a:prstGeom prst="straightConnector1">
            <a:avLst/>
          </a:prstGeom>
          <a:ln>
            <a:solidFill>
              <a:srgbClr val="FF0000"/>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a:off x="4632960" y="2387600"/>
            <a:ext cx="0" cy="447040"/>
          </a:xfrm>
          <a:prstGeom prst="straightConnector1">
            <a:avLst/>
          </a:prstGeom>
          <a:ln>
            <a:solidFill>
              <a:srgbClr val="FF0000"/>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a:off x="4632960" y="2885440"/>
            <a:ext cx="0" cy="447040"/>
          </a:xfrm>
          <a:prstGeom prst="straightConnector1">
            <a:avLst/>
          </a:prstGeom>
          <a:ln>
            <a:solidFill>
              <a:srgbClr val="FF0000"/>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4208607" y="1989574"/>
            <a:ext cx="284165" cy="307777"/>
          </a:xfrm>
          <a:prstGeom prst="rect">
            <a:avLst/>
          </a:prstGeom>
          <a:noFill/>
        </p:spPr>
        <p:txBody>
          <a:bodyPr wrap="none" rtlCol="0">
            <a:spAutoFit/>
          </a:bodyPr>
          <a:lstStyle/>
          <a:p>
            <a:r>
              <a:rPr lang="en-US" sz="1400" dirty="0" smtClean="0"/>
              <a:t>1</a:t>
            </a:r>
            <a:endParaRPr lang="en-US" sz="1400" dirty="0"/>
          </a:p>
        </p:txBody>
      </p:sp>
      <p:sp>
        <p:nvSpPr>
          <p:cNvPr id="27" name="TextBox 26"/>
          <p:cNvSpPr txBox="1"/>
          <p:nvPr/>
        </p:nvSpPr>
        <p:spPr>
          <a:xfrm>
            <a:off x="4208292" y="2480231"/>
            <a:ext cx="284165" cy="307777"/>
          </a:xfrm>
          <a:prstGeom prst="rect">
            <a:avLst/>
          </a:prstGeom>
          <a:noFill/>
        </p:spPr>
        <p:txBody>
          <a:bodyPr wrap="none" rtlCol="0">
            <a:spAutoFit/>
          </a:bodyPr>
          <a:lstStyle/>
          <a:p>
            <a:r>
              <a:rPr lang="en-US" sz="1400" dirty="0" smtClean="0"/>
              <a:t>1</a:t>
            </a:r>
            <a:endParaRPr lang="en-US" sz="1400" dirty="0"/>
          </a:p>
        </p:txBody>
      </p:sp>
      <p:sp>
        <p:nvSpPr>
          <p:cNvPr id="28" name="TextBox 27"/>
          <p:cNvSpPr txBox="1"/>
          <p:nvPr/>
        </p:nvSpPr>
        <p:spPr>
          <a:xfrm>
            <a:off x="4239087" y="2905760"/>
            <a:ext cx="284165" cy="307777"/>
          </a:xfrm>
          <a:prstGeom prst="rect">
            <a:avLst/>
          </a:prstGeom>
          <a:noFill/>
        </p:spPr>
        <p:txBody>
          <a:bodyPr wrap="none" rtlCol="0">
            <a:spAutoFit/>
          </a:bodyPr>
          <a:lstStyle/>
          <a:p>
            <a:r>
              <a:rPr lang="en-US" sz="1400" dirty="0" smtClean="0"/>
              <a:t>1</a:t>
            </a:r>
            <a:endParaRPr lang="en-US" sz="1400" dirty="0"/>
          </a:p>
        </p:txBody>
      </p:sp>
      <p:graphicFrame>
        <p:nvGraphicFramePr>
          <p:cNvPr id="30" name="Object 29"/>
          <p:cNvGraphicFramePr>
            <a:graphicFrameLocks noChangeAspect="1"/>
          </p:cNvGraphicFramePr>
          <p:nvPr>
            <p:extLst/>
          </p:nvPr>
        </p:nvGraphicFramePr>
        <p:xfrm>
          <a:off x="394969" y="1866900"/>
          <a:ext cx="3576749" cy="1953260"/>
        </p:xfrm>
        <a:graphic>
          <a:graphicData uri="http://schemas.openxmlformats.org/presentationml/2006/ole">
            <mc:AlternateContent xmlns:mc="http://schemas.openxmlformats.org/markup-compatibility/2006">
              <mc:Choice xmlns:v="urn:schemas-microsoft-com:vml" Requires="v">
                <p:oleObj spid="_x0000_s1150" name="Equation" r:id="rId4" imgW="1790700" imgH="977900" progId="Equation.3">
                  <p:embed/>
                </p:oleObj>
              </mc:Choice>
              <mc:Fallback>
                <p:oleObj name="Equation" r:id="rId4" imgW="1790700" imgH="977900" progId="Equation.3">
                  <p:embed/>
                  <p:pic>
                    <p:nvPicPr>
                      <p:cNvPr id="0" name=""/>
                      <p:cNvPicPr/>
                      <p:nvPr/>
                    </p:nvPicPr>
                    <p:blipFill>
                      <a:blip r:embed="rId5"/>
                      <a:stretch>
                        <a:fillRect/>
                      </a:stretch>
                    </p:blipFill>
                    <p:spPr>
                      <a:xfrm>
                        <a:off x="394969" y="1866900"/>
                        <a:ext cx="3576749" cy="1953260"/>
                      </a:xfrm>
                      <a:prstGeom prst="rect">
                        <a:avLst/>
                      </a:prstGeom>
                    </p:spPr>
                  </p:pic>
                </p:oleObj>
              </mc:Fallback>
            </mc:AlternateContent>
          </a:graphicData>
        </a:graphic>
      </p:graphicFrame>
      <p:sp>
        <p:nvSpPr>
          <p:cNvPr id="31" name="Left Brace 30"/>
          <p:cNvSpPr/>
          <p:nvPr/>
        </p:nvSpPr>
        <p:spPr>
          <a:xfrm>
            <a:off x="3820160" y="1940560"/>
            <a:ext cx="325120" cy="1391920"/>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2" name="TextBox 31"/>
          <p:cNvSpPr txBox="1"/>
          <p:nvPr/>
        </p:nvSpPr>
        <p:spPr>
          <a:xfrm>
            <a:off x="3075732" y="2461102"/>
            <a:ext cx="767021" cy="307777"/>
          </a:xfrm>
          <a:prstGeom prst="rect">
            <a:avLst/>
          </a:prstGeom>
          <a:noFill/>
        </p:spPr>
        <p:txBody>
          <a:bodyPr wrap="none" rtlCol="0">
            <a:spAutoFit/>
          </a:bodyPr>
          <a:lstStyle/>
          <a:p>
            <a:r>
              <a:rPr lang="en-US" sz="1400" i="1" dirty="0" smtClean="0"/>
              <a:t>height</a:t>
            </a:r>
            <a:endParaRPr lang="en-US" sz="1400" i="1" dirty="0"/>
          </a:p>
        </p:txBody>
      </p:sp>
      <p:sp>
        <p:nvSpPr>
          <p:cNvPr id="33" name="Rectangle 32"/>
          <p:cNvSpPr/>
          <p:nvPr/>
        </p:nvSpPr>
        <p:spPr>
          <a:xfrm>
            <a:off x="426128" y="3991878"/>
            <a:ext cx="8260672" cy="1754327"/>
          </a:xfrm>
          <a:prstGeom prst="rect">
            <a:avLst/>
          </a:prstGeom>
        </p:spPr>
        <p:txBody>
          <a:bodyPr wrap="square">
            <a:spAutoFit/>
          </a:bodyPr>
          <a:lstStyle/>
          <a:p>
            <a:r>
              <a:rPr lang="en-US" dirty="0"/>
              <a:t>Most operations on a binary search tree (BST) take time directly proportional to the height of the tree. So it is desirable to keep the height small. </a:t>
            </a:r>
            <a:endParaRPr lang="en-US" dirty="0" smtClean="0"/>
          </a:p>
          <a:p>
            <a:endParaRPr lang="en-US" dirty="0"/>
          </a:p>
          <a:p>
            <a:r>
              <a:rPr lang="en-US" dirty="0" smtClean="0"/>
              <a:t>To keep the height small, we need self-balancing that produces a balanced tree.</a:t>
            </a:r>
            <a:endParaRPr lang="en-US" dirty="0"/>
          </a:p>
        </p:txBody>
      </p:sp>
    </p:spTree>
    <p:extLst>
      <p:ext uri="{BB962C8B-B14F-4D97-AF65-F5344CB8AC3E}">
        <p14:creationId xmlns:p14="http://schemas.microsoft.com/office/powerpoint/2010/main" val="211219513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latin typeface="Arial" charset="0"/>
                <a:ea typeface="Arial" charset="0"/>
                <a:cs typeface="Arial" charset="0"/>
              </a:rPr>
              <a:t>Red-Black Tree Rules</a:t>
            </a:r>
            <a:endParaRPr lang="en-US" dirty="0">
              <a:latin typeface="Arial" charset="0"/>
              <a:ea typeface="Arial" charset="0"/>
              <a:cs typeface="Arial" charset="0"/>
            </a:endParaRPr>
          </a:p>
        </p:txBody>
      </p:sp>
      <p:sp>
        <p:nvSpPr>
          <p:cNvPr id="3" name="Content Placeholder 2"/>
          <p:cNvSpPr>
            <a:spLocks noGrp="1"/>
          </p:cNvSpPr>
          <p:nvPr>
            <p:ph idx="1"/>
          </p:nvPr>
        </p:nvSpPr>
        <p:spPr>
          <a:xfrm>
            <a:off x="152401" y="2704101"/>
            <a:ext cx="8897814" cy="4056062"/>
          </a:xfrm>
        </p:spPr>
        <p:txBody>
          <a:bodyPr>
            <a:normAutofit/>
          </a:bodyPr>
          <a:lstStyle/>
          <a:p>
            <a:pPr>
              <a:buFont typeface="+mj-lt"/>
              <a:buAutoNum type="arabicParenR"/>
            </a:pPr>
            <a:r>
              <a:rPr lang="en-US" sz="1800" dirty="0" smtClean="0"/>
              <a:t>Every node in the tree is either black or red.</a:t>
            </a:r>
          </a:p>
          <a:p>
            <a:pPr>
              <a:buFont typeface="+mj-lt"/>
              <a:buAutoNum type="arabicParenR"/>
            </a:pPr>
            <a:r>
              <a:rPr lang="en-US" sz="1800" dirty="0" smtClean="0"/>
              <a:t>The root is always black.</a:t>
            </a:r>
          </a:p>
          <a:p>
            <a:pPr>
              <a:buFont typeface="+mj-lt"/>
              <a:buAutoNum type="arabicParenR"/>
            </a:pPr>
            <a:r>
              <a:rPr lang="en-US" sz="1800" dirty="0" smtClean="0"/>
              <a:t>If a node is red, its children must be black. </a:t>
            </a:r>
          </a:p>
          <a:p>
            <a:pPr>
              <a:buFont typeface="+mj-lt"/>
              <a:buAutoNum type="arabicParenR"/>
            </a:pPr>
            <a:r>
              <a:rPr lang="en-US" sz="1800" dirty="0" smtClean="0"/>
              <a:t>Every path from the root to a leaf (or null child) must contain the same number of black </a:t>
            </a:r>
            <a:r>
              <a:rPr lang="en-US" sz="1800" dirty="0"/>
              <a:t>nodes. </a:t>
            </a:r>
            <a:r>
              <a:rPr lang="en-US" sz="1600" dirty="0" smtClean="0"/>
              <a:t>(Referenced </a:t>
            </a:r>
            <a:r>
              <a:rPr lang="en-US" sz="1600" dirty="0"/>
              <a:t>from "Java Collections by John </a:t>
            </a:r>
            <a:r>
              <a:rPr lang="en-US" sz="1600" dirty="0" err="1"/>
              <a:t>Zukowski</a:t>
            </a:r>
            <a:r>
              <a:rPr lang="en-US" sz="1600" dirty="0"/>
              <a:t> </a:t>
            </a:r>
            <a:r>
              <a:rPr lang="en-US" sz="1600" dirty="0" err="1"/>
              <a:t>Apress</a:t>
            </a:r>
            <a:r>
              <a:rPr lang="en-US" sz="1600" dirty="0"/>
              <a:t> 2001")</a:t>
            </a:r>
          </a:p>
        </p:txBody>
      </p:sp>
      <p:pic>
        <p:nvPicPr>
          <p:cNvPr id="5" name="Picture 4"/>
          <p:cNvPicPr>
            <a:picLocks noChangeAspect="1"/>
          </p:cNvPicPr>
          <p:nvPr/>
        </p:nvPicPr>
        <p:blipFill>
          <a:blip r:embed="rId3"/>
          <a:stretch>
            <a:fillRect/>
          </a:stretch>
        </p:blipFill>
        <p:spPr>
          <a:xfrm>
            <a:off x="5225291" y="1490604"/>
            <a:ext cx="3664707" cy="2131248"/>
          </a:xfrm>
          <a:prstGeom prst="rect">
            <a:avLst/>
          </a:prstGeom>
        </p:spPr>
      </p:pic>
      <p:sp>
        <p:nvSpPr>
          <p:cNvPr id="4" name="TextBox 3"/>
          <p:cNvSpPr txBox="1"/>
          <p:nvPr/>
        </p:nvSpPr>
        <p:spPr>
          <a:xfrm>
            <a:off x="914400" y="5561351"/>
            <a:ext cx="3762633" cy="369332"/>
          </a:xfrm>
          <a:prstGeom prst="rect">
            <a:avLst/>
          </a:prstGeom>
          <a:noFill/>
        </p:spPr>
        <p:txBody>
          <a:bodyPr wrap="none" rtlCol="0">
            <a:spAutoFit/>
          </a:bodyPr>
          <a:lstStyle/>
          <a:p>
            <a:r>
              <a:rPr lang="en-US" dirty="0" smtClean="0"/>
              <a:t>Traversal (</a:t>
            </a:r>
            <a:r>
              <a:rPr lang="en-US" dirty="0" err="1" smtClean="0"/>
              <a:t>LrR</a:t>
            </a:r>
            <a:r>
              <a:rPr lang="en-US" dirty="0" smtClean="0"/>
              <a:t>): 1,2, 5,7,8,11,14,15</a:t>
            </a:r>
            <a:endParaRPr lang="en-US" dirty="0"/>
          </a:p>
        </p:txBody>
      </p:sp>
      <p:sp>
        <p:nvSpPr>
          <p:cNvPr id="6" name="Slide Number Placeholder 2"/>
          <p:cNvSpPr>
            <a:spLocks noGrp="1"/>
          </p:cNvSpPr>
          <p:nvPr>
            <p:ph type="sldNum" sz="quarter" idx="12"/>
          </p:nvPr>
        </p:nvSpPr>
        <p:spPr>
          <a:xfrm>
            <a:off x="7521388" y="5476097"/>
            <a:ext cx="1483056" cy="851848"/>
          </a:xfrm>
        </p:spPr>
        <p:txBody>
          <a:bodyPr/>
          <a:lstStyle/>
          <a:p>
            <a:r>
              <a:rPr lang="en-US" dirty="0" smtClean="0"/>
              <a:t>35</a:t>
            </a:r>
            <a:endParaRPr lang="en-US" dirty="0"/>
          </a:p>
        </p:txBody>
      </p:sp>
    </p:spTree>
    <p:extLst>
      <p:ext uri="{BB962C8B-B14F-4D97-AF65-F5344CB8AC3E}">
        <p14:creationId xmlns:p14="http://schemas.microsoft.com/office/powerpoint/2010/main" val="175893222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u="sng" dirty="0" smtClean="0">
                <a:latin typeface="Arial" charset="0"/>
                <a:ea typeface="Arial" charset="0"/>
                <a:cs typeface="Arial" charset="0"/>
                <a:hlinkClick r:id="rId3"/>
              </a:rPr>
              <a:t>R</a:t>
            </a:r>
            <a:r>
              <a:rPr lang="en-US" u="sng" cap="none" dirty="0" smtClean="0">
                <a:latin typeface="Arial" charset="0"/>
                <a:ea typeface="Arial" charset="0"/>
                <a:cs typeface="Arial" charset="0"/>
                <a:hlinkClick r:id="rId3"/>
              </a:rPr>
              <a:t>ed</a:t>
            </a:r>
            <a:r>
              <a:rPr lang="en-US" u="sng" dirty="0" smtClean="0">
                <a:latin typeface="Arial" charset="0"/>
                <a:ea typeface="Arial" charset="0"/>
                <a:cs typeface="Arial" charset="0"/>
                <a:hlinkClick r:id="rId3"/>
              </a:rPr>
              <a:t>-B</a:t>
            </a:r>
            <a:r>
              <a:rPr lang="en-US" u="sng" cap="none" dirty="0" smtClean="0">
                <a:latin typeface="Arial" charset="0"/>
                <a:ea typeface="Arial" charset="0"/>
                <a:cs typeface="Arial" charset="0"/>
                <a:hlinkClick r:id="rId3"/>
              </a:rPr>
              <a:t>lack</a:t>
            </a:r>
            <a:r>
              <a:rPr lang="en-US" u="sng" dirty="0" smtClean="0">
                <a:latin typeface="Arial" charset="0"/>
                <a:ea typeface="Arial" charset="0"/>
                <a:cs typeface="Arial" charset="0"/>
                <a:hlinkClick r:id="rId3"/>
              </a:rPr>
              <a:t> </a:t>
            </a:r>
            <a:r>
              <a:rPr lang="en-US" u="sng" cap="none" dirty="0" smtClean="0">
                <a:latin typeface="Arial" charset="0"/>
                <a:ea typeface="Arial" charset="0"/>
                <a:cs typeface="Arial" charset="0"/>
                <a:hlinkClick r:id="rId3"/>
              </a:rPr>
              <a:t>tree</a:t>
            </a:r>
            <a:r>
              <a:rPr lang="en-US" u="sng" dirty="0" smtClean="0">
                <a:latin typeface="Arial" charset="0"/>
                <a:ea typeface="Arial" charset="0"/>
                <a:cs typeface="Arial" charset="0"/>
                <a:hlinkClick r:id="rId3"/>
              </a:rPr>
              <a:t>: I</a:t>
            </a:r>
            <a:r>
              <a:rPr lang="en-US" u="sng" cap="none" dirty="0" smtClean="0">
                <a:latin typeface="Arial" charset="0"/>
                <a:ea typeface="Arial" charset="0"/>
                <a:cs typeface="Arial" charset="0"/>
                <a:hlinkClick r:id="rId3"/>
              </a:rPr>
              <a:t>nsert</a:t>
            </a:r>
            <a:endParaRPr lang="en-US" u="sng" cap="none" dirty="0">
              <a:latin typeface="Arial" charset="0"/>
              <a:ea typeface="Arial" charset="0"/>
              <a:cs typeface="Arial" charset="0"/>
            </a:endParaRPr>
          </a:p>
        </p:txBody>
      </p:sp>
      <p:sp>
        <p:nvSpPr>
          <p:cNvPr id="8" name="Content Placeholder 7"/>
          <p:cNvSpPr>
            <a:spLocks noGrp="1"/>
          </p:cNvSpPr>
          <p:nvPr>
            <p:ph idx="1"/>
          </p:nvPr>
        </p:nvSpPr>
        <p:spPr/>
        <p:txBody>
          <a:bodyPr>
            <a:normAutofit/>
          </a:bodyPr>
          <a:lstStyle/>
          <a:p>
            <a:pPr marL="0" indent="0">
              <a:buNone/>
            </a:pPr>
            <a:r>
              <a:rPr lang="en-US" dirty="0" err="1"/>
              <a:t>i</a:t>
            </a:r>
            <a:r>
              <a:rPr lang="en-US" dirty="0" smtClean="0"/>
              <a:t>) First, insert elements similar to BST. Initially the color of the newly inserted node is red.</a:t>
            </a:r>
          </a:p>
          <a:p>
            <a:pPr marL="457200" lvl="1" indent="0">
              <a:buNone/>
            </a:pPr>
            <a:endParaRPr lang="en-US" dirty="0" smtClean="0"/>
          </a:p>
        </p:txBody>
      </p:sp>
      <p:sp>
        <p:nvSpPr>
          <p:cNvPr id="3" name="Slide Number Placeholder 2"/>
          <p:cNvSpPr>
            <a:spLocks noGrp="1"/>
          </p:cNvSpPr>
          <p:nvPr>
            <p:ph type="sldNum" sz="quarter" idx="12"/>
          </p:nvPr>
        </p:nvSpPr>
        <p:spPr/>
        <p:txBody>
          <a:bodyPr/>
          <a:lstStyle/>
          <a:p>
            <a:fld id="{2DB6DE36-B406-EC48-8B7D-DED817C4BA3E}" type="slidenum">
              <a:rPr lang="en-US" smtClean="0"/>
              <a:t>36</a:t>
            </a:fld>
            <a:endParaRPr lang="en-US"/>
          </a:p>
        </p:txBody>
      </p:sp>
    </p:spTree>
    <p:extLst>
      <p:ext uri="{BB962C8B-B14F-4D97-AF65-F5344CB8AC3E}">
        <p14:creationId xmlns:p14="http://schemas.microsoft.com/office/powerpoint/2010/main" val="164250583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u="sng" dirty="0" smtClean="0">
                <a:latin typeface="Arial" charset="0"/>
                <a:ea typeface="Arial" charset="0"/>
                <a:cs typeface="Arial" charset="0"/>
                <a:hlinkClick r:id="rId3"/>
              </a:rPr>
              <a:t>R</a:t>
            </a:r>
            <a:r>
              <a:rPr lang="en-US" u="sng" cap="none" dirty="0" smtClean="0">
                <a:latin typeface="Arial" charset="0"/>
                <a:ea typeface="Arial" charset="0"/>
                <a:cs typeface="Arial" charset="0"/>
                <a:hlinkClick r:id="rId3"/>
              </a:rPr>
              <a:t>ed</a:t>
            </a:r>
            <a:r>
              <a:rPr lang="en-US" u="sng" dirty="0" smtClean="0">
                <a:latin typeface="Arial" charset="0"/>
                <a:ea typeface="Arial" charset="0"/>
                <a:cs typeface="Arial" charset="0"/>
                <a:hlinkClick r:id="rId3"/>
              </a:rPr>
              <a:t>-B</a:t>
            </a:r>
            <a:r>
              <a:rPr lang="en-US" u="sng" cap="none" dirty="0" smtClean="0">
                <a:latin typeface="Arial" charset="0"/>
                <a:ea typeface="Arial" charset="0"/>
                <a:cs typeface="Arial" charset="0"/>
                <a:hlinkClick r:id="rId3"/>
              </a:rPr>
              <a:t>lack</a:t>
            </a:r>
            <a:r>
              <a:rPr lang="en-US" u="sng" dirty="0" smtClean="0">
                <a:latin typeface="Arial" charset="0"/>
                <a:ea typeface="Arial" charset="0"/>
                <a:cs typeface="Arial" charset="0"/>
                <a:hlinkClick r:id="rId3"/>
              </a:rPr>
              <a:t> </a:t>
            </a:r>
            <a:r>
              <a:rPr lang="en-US" u="sng" cap="none" dirty="0" smtClean="0">
                <a:latin typeface="Arial" charset="0"/>
                <a:ea typeface="Arial" charset="0"/>
                <a:cs typeface="Arial" charset="0"/>
                <a:hlinkClick r:id="rId3"/>
              </a:rPr>
              <a:t>tree</a:t>
            </a:r>
            <a:r>
              <a:rPr lang="en-US" u="sng" dirty="0" smtClean="0">
                <a:latin typeface="Arial" charset="0"/>
                <a:ea typeface="Arial" charset="0"/>
                <a:cs typeface="Arial" charset="0"/>
                <a:hlinkClick r:id="rId3"/>
              </a:rPr>
              <a:t>: I</a:t>
            </a:r>
            <a:r>
              <a:rPr lang="en-US" u="sng" cap="none" dirty="0" smtClean="0">
                <a:latin typeface="Arial" charset="0"/>
                <a:ea typeface="Arial" charset="0"/>
                <a:cs typeface="Arial" charset="0"/>
                <a:hlinkClick r:id="rId3"/>
              </a:rPr>
              <a:t>nsert</a:t>
            </a:r>
            <a:endParaRPr lang="en-US" u="sng" cap="none" dirty="0">
              <a:latin typeface="Arial" charset="0"/>
              <a:ea typeface="Arial" charset="0"/>
              <a:cs typeface="Arial" charset="0"/>
            </a:endParaRPr>
          </a:p>
        </p:txBody>
      </p:sp>
      <p:sp>
        <p:nvSpPr>
          <p:cNvPr id="8" name="Content Placeholder 7"/>
          <p:cNvSpPr>
            <a:spLocks noGrp="1"/>
          </p:cNvSpPr>
          <p:nvPr>
            <p:ph idx="1"/>
          </p:nvPr>
        </p:nvSpPr>
        <p:spPr>
          <a:xfrm>
            <a:off x="818620" y="1420035"/>
            <a:ext cx="7313613" cy="4056062"/>
          </a:xfrm>
        </p:spPr>
        <p:txBody>
          <a:bodyPr>
            <a:normAutofit/>
          </a:bodyPr>
          <a:lstStyle/>
          <a:p>
            <a:pPr marL="0" indent="0">
              <a:buNone/>
            </a:pPr>
            <a:r>
              <a:rPr lang="en-US" dirty="0" smtClean="0"/>
              <a:t>ii) Recoloring Rule</a:t>
            </a:r>
          </a:p>
          <a:p>
            <a:pPr lvl="1"/>
            <a:r>
              <a:rPr lang="en-US" dirty="0"/>
              <a:t>Recolor whenever the </a:t>
            </a:r>
            <a:r>
              <a:rPr lang="en-US" b="1" dirty="0"/>
              <a:t>sibling</a:t>
            </a:r>
            <a:r>
              <a:rPr lang="en-US" dirty="0"/>
              <a:t> of a red node's </a:t>
            </a:r>
            <a:r>
              <a:rPr lang="en-US" b="1" dirty="0"/>
              <a:t>red </a:t>
            </a:r>
            <a:r>
              <a:rPr lang="en-US" b="1" dirty="0" smtClean="0"/>
              <a:t>parent </a:t>
            </a:r>
            <a:r>
              <a:rPr lang="en-US" dirty="0" smtClean="0"/>
              <a:t>(i.e., uncle) </a:t>
            </a:r>
            <a:r>
              <a:rPr lang="en-US" dirty="0"/>
              <a:t>is red</a:t>
            </a:r>
            <a:r>
              <a:rPr lang="en-US" dirty="0" smtClean="0"/>
              <a:t>: recolor all other nodes in the subtree to apposite color (i.e., red to black, and black to red)</a:t>
            </a:r>
          </a:p>
          <a:p>
            <a:pPr marL="457200" lvl="1" indent="0">
              <a:buNone/>
            </a:pPr>
            <a:endParaRPr lang="en-US" dirty="0" smtClean="0"/>
          </a:p>
        </p:txBody>
      </p:sp>
      <p:sp>
        <p:nvSpPr>
          <p:cNvPr id="3" name="Slide Number Placeholder 2"/>
          <p:cNvSpPr>
            <a:spLocks noGrp="1"/>
          </p:cNvSpPr>
          <p:nvPr>
            <p:ph type="sldNum" sz="quarter" idx="12"/>
          </p:nvPr>
        </p:nvSpPr>
        <p:spPr/>
        <p:txBody>
          <a:bodyPr/>
          <a:lstStyle/>
          <a:p>
            <a:fld id="{2DB6DE36-B406-EC48-8B7D-DED817C4BA3E}" type="slidenum">
              <a:rPr lang="en-US" smtClean="0"/>
              <a:t>37</a:t>
            </a:fld>
            <a:endParaRPr lang="en-US"/>
          </a:p>
        </p:txBody>
      </p:sp>
      <p:pic>
        <p:nvPicPr>
          <p:cNvPr id="4" name="Picture 3"/>
          <p:cNvPicPr>
            <a:picLocks noChangeAspect="1"/>
          </p:cNvPicPr>
          <p:nvPr/>
        </p:nvPicPr>
        <p:blipFill>
          <a:blip r:embed="rId4"/>
          <a:stretch>
            <a:fillRect/>
          </a:stretch>
        </p:blipFill>
        <p:spPr>
          <a:xfrm>
            <a:off x="1858433" y="3413478"/>
            <a:ext cx="6273800" cy="3111500"/>
          </a:xfrm>
          <a:prstGeom prst="rect">
            <a:avLst/>
          </a:prstGeom>
        </p:spPr>
      </p:pic>
      <p:sp>
        <p:nvSpPr>
          <p:cNvPr id="5" name="TextBox 4"/>
          <p:cNvSpPr txBox="1"/>
          <p:nvPr/>
        </p:nvSpPr>
        <p:spPr>
          <a:xfrm>
            <a:off x="164647" y="3263400"/>
            <a:ext cx="3142976" cy="646331"/>
          </a:xfrm>
          <a:prstGeom prst="rect">
            <a:avLst/>
          </a:prstGeom>
          <a:noFill/>
        </p:spPr>
        <p:txBody>
          <a:bodyPr wrap="none" rtlCol="0">
            <a:spAutoFit/>
          </a:bodyPr>
          <a:lstStyle/>
          <a:p>
            <a:r>
              <a:rPr lang="en-US" dirty="0" smtClean="0"/>
              <a:t>B: Red node’s (i.e., A) parent</a:t>
            </a:r>
          </a:p>
          <a:p>
            <a:r>
              <a:rPr lang="en-US" dirty="0" smtClean="0"/>
              <a:t>D: sibling of B</a:t>
            </a:r>
            <a:endParaRPr lang="en-US" dirty="0"/>
          </a:p>
        </p:txBody>
      </p:sp>
      <p:sp>
        <p:nvSpPr>
          <p:cNvPr id="9" name="Arc 8"/>
          <p:cNvSpPr/>
          <p:nvPr/>
        </p:nvSpPr>
        <p:spPr>
          <a:xfrm>
            <a:off x="4605316" y="1223002"/>
            <a:ext cx="3526917" cy="3528880"/>
          </a:xfrm>
          <a:prstGeom prst="arc">
            <a:avLst>
              <a:gd name="adj1" fmla="val 13333769"/>
              <a:gd name="adj2" fmla="val 19284637"/>
            </a:avLst>
          </a:prstGeom>
          <a:ln>
            <a:headEnd type="stealth"/>
            <a:tailEnd type="stealth"/>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89465581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u="sng" dirty="0" smtClean="0">
                <a:latin typeface="Arial" charset="0"/>
                <a:ea typeface="Arial" charset="0"/>
                <a:cs typeface="Arial" charset="0"/>
                <a:hlinkClick r:id="rId3"/>
              </a:rPr>
              <a:t>R</a:t>
            </a:r>
            <a:r>
              <a:rPr lang="en-US" u="sng" cap="none" dirty="0" smtClean="0">
                <a:latin typeface="Arial" charset="0"/>
                <a:ea typeface="Arial" charset="0"/>
                <a:cs typeface="Arial" charset="0"/>
                <a:hlinkClick r:id="rId3"/>
              </a:rPr>
              <a:t>ed</a:t>
            </a:r>
            <a:r>
              <a:rPr lang="en-US" u="sng" dirty="0" smtClean="0">
                <a:latin typeface="Arial" charset="0"/>
                <a:ea typeface="Arial" charset="0"/>
                <a:cs typeface="Arial" charset="0"/>
                <a:hlinkClick r:id="rId3"/>
              </a:rPr>
              <a:t>-B</a:t>
            </a:r>
            <a:r>
              <a:rPr lang="en-US" u="sng" cap="none" dirty="0" smtClean="0">
                <a:latin typeface="Arial" charset="0"/>
                <a:ea typeface="Arial" charset="0"/>
                <a:cs typeface="Arial" charset="0"/>
                <a:hlinkClick r:id="rId3"/>
              </a:rPr>
              <a:t>lack</a:t>
            </a:r>
            <a:r>
              <a:rPr lang="en-US" u="sng" dirty="0" smtClean="0">
                <a:latin typeface="Arial" charset="0"/>
                <a:ea typeface="Arial" charset="0"/>
                <a:cs typeface="Arial" charset="0"/>
                <a:hlinkClick r:id="rId3"/>
              </a:rPr>
              <a:t> </a:t>
            </a:r>
            <a:r>
              <a:rPr lang="en-US" u="sng" cap="none" dirty="0" smtClean="0">
                <a:latin typeface="Arial" charset="0"/>
                <a:ea typeface="Arial" charset="0"/>
                <a:cs typeface="Arial" charset="0"/>
                <a:hlinkClick r:id="rId3"/>
              </a:rPr>
              <a:t>tree</a:t>
            </a:r>
            <a:r>
              <a:rPr lang="en-US" u="sng" dirty="0" smtClean="0">
                <a:latin typeface="Arial" charset="0"/>
                <a:ea typeface="Arial" charset="0"/>
                <a:cs typeface="Arial" charset="0"/>
                <a:hlinkClick r:id="rId3"/>
              </a:rPr>
              <a:t>: I</a:t>
            </a:r>
            <a:r>
              <a:rPr lang="en-US" u="sng" cap="none" dirty="0" smtClean="0">
                <a:latin typeface="Arial" charset="0"/>
                <a:ea typeface="Arial" charset="0"/>
                <a:cs typeface="Arial" charset="0"/>
                <a:hlinkClick r:id="rId3"/>
              </a:rPr>
              <a:t>nsert</a:t>
            </a:r>
            <a:endParaRPr lang="en-US" u="sng" cap="none" dirty="0">
              <a:latin typeface="Arial" charset="0"/>
              <a:ea typeface="Arial" charset="0"/>
              <a:cs typeface="Arial" charset="0"/>
            </a:endParaRPr>
          </a:p>
        </p:txBody>
      </p:sp>
      <p:sp>
        <p:nvSpPr>
          <p:cNvPr id="8" name="Content Placeholder 7"/>
          <p:cNvSpPr>
            <a:spLocks noGrp="1"/>
          </p:cNvSpPr>
          <p:nvPr>
            <p:ph idx="1"/>
          </p:nvPr>
        </p:nvSpPr>
        <p:spPr/>
        <p:txBody>
          <a:bodyPr>
            <a:normAutofit/>
          </a:bodyPr>
          <a:lstStyle/>
          <a:p>
            <a:pPr marL="0" indent="0">
              <a:buNone/>
            </a:pPr>
            <a:r>
              <a:rPr lang="en-US" dirty="0" smtClean="0"/>
              <a:t>iii) Restructuring Rule</a:t>
            </a:r>
          </a:p>
          <a:p>
            <a:pPr lvl="1"/>
            <a:r>
              <a:rPr lang="en-US" dirty="0"/>
              <a:t>Restructure whenever the red child's red parent's sibling is black or null. There are four </a:t>
            </a:r>
            <a:r>
              <a:rPr lang="en-US" dirty="0" smtClean="0"/>
              <a:t>cases: </a:t>
            </a:r>
          </a:p>
          <a:p>
            <a:pPr lvl="2"/>
            <a:r>
              <a:rPr lang="en-US" dirty="0" smtClean="0"/>
              <a:t>Rotate Left/Right</a:t>
            </a:r>
          </a:p>
          <a:p>
            <a:pPr lvl="1"/>
            <a:r>
              <a:rPr lang="en-US" dirty="0" smtClean="0"/>
              <a:t>When you restructure, the root of the restructured </a:t>
            </a:r>
            <a:r>
              <a:rPr lang="en-US" dirty="0" err="1" smtClean="0"/>
              <a:t>subtree</a:t>
            </a:r>
            <a:r>
              <a:rPr lang="en-US" dirty="0" smtClean="0"/>
              <a:t> is colored black and its children are colored red.</a:t>
            </a:r>
          </a:p>
        </p:txBody>
      </p:sp>
      <p:sp>
        <p:nvSpPr>
          <p:cNvPr id="3" name="Slide Number Placeholder 2"/>
          <p:cNvSpPr>
            <a:spLocks noGrp="1"/>
          </p:cNvSpPr>
          <p:nvPr>
            <p:ph type="sldNum" sz="quarter" idx="12"/>
          </p:nvPr>
        </p:nvSpPr>
        <p:spPr/>
        <p:txBody>
          <a:bodyPr/>
          <a:lstStyle/>
          <a:p>
            <a:fld id="{2DB6DE36-B406-EC48-8B7D-DED817C4BA3E}" type="slidenum">
              <a:rPr lang="en-US" smtClean="0"/>
              <a:t>38</a:t>
            </a:fld>
            <a:endParaRPr lang="en-US"/>
          </a:p>
        </p:txBody>
      </p:sp>
    </p:spTree>
    <p:extLst>
      <p:ext uri="{BB962C8B-B14F-4D97-AF65-F5344CB8AC3E}">
        <p14:creationId xmlns:p14="http://schemas.microsoft.com/office/powerpoint/2010/main" val="96451027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latin typeface="Arial" charset="0"/>
                <a:ea typeface="Arial" charset="0"/>
                <a:cs typeface="Arial" charset="0"/>
              </a:rPr>
              <a:t>Left and Right Rotation</a:t>
            </a:r>
            <a:endParaRPr lang="en-US" dirty="0">
              <a:latin typeface="Arial" charset="0"/>
              <a:ea typeface="Arial" charset="0"/>
              <a:cs typeface="Arial" charset="0"/>
            </a:endParaRPr>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5201" t="21156" r="16726" b="45581"/>
          <a:stretch/>
        </p:blipFill>
        <p:spPr>
          <a:xfrm>
            <a:off x="517867" y="2383437"/>
            <a:ext cx="8106678" cy="2158583"/>
          </a:xfrm>
        </p:spPr>
      </p:pic>
      <p:sp>
        <p:nvSpPr>
          <p:cNvPr id="5" name="TextBox 4"/>
          <p:cNvSpPr txBox="1"/>
          <p:nvPr/>
        </p:nvSpPr>
        <p:spPr>
          <a:xfrm>
            <a:off x="2008681" y="2383437"/>
            <a:ext cx="1646605" cy="369332"/>
          </a:xfrm>
          <a:prstGeom prst="rect">
            <a:avLst/>
          </a:prstGeom>
          <a:noFill/>
        </p:spPr>
        <p:txBody>
          <a:bodyPr wrap="none" rtlCol="0">
            <a:spAutoFit/>
          </a:bodyPr>
          <a:lstStyle/>
          <a:p>
            <a:r>
              <a:rPr lang="en-US" dirty="0" smtClean="0"/>
              <a:t>Right Rotation</a:t>
            </a:r>
            <a:endParaRPr lang="en-US" dirty="0"/>
          </a:p>
        </p:txBody>
      </p:sp>
      <p:sp>
        <p:nvSpPr>
          <p:cNvPr id="6" name="TextBox 5"/>
          <p:cNvSpPr txBox="1"/>
          <p:nvPr/>
        </p:nvSpPr>
        <p:spPr>
          <a:xfrm>
            <a:off x="5893632" y="2383437"/>
            <a:ext cx="1492716" cy="369332"/>
          </a:xfrm>
          <a:prstGeom prst="rect">
            <a:avLst/>
          </a:prstGeom>
          <a:noFill/>
        </p:spPr>
        <p:txBody>
          <a:bodyPr wrap="none" rtlCol="0">
            <a:spAutoFit/>
          </a:bodyPr>
          <a:lstStyle/>
          <a:p>
            <a:r>
              <a:rPr lang="en-US" smtClean="0"/>
              <a:t>Left Rotation</a:t>
            </a:r>
            <a:endParaRPr lang="en-US" dirty="0"/>
          </a:p>
        </p:txBody>
      </p:sp>
    </p:spTree>
    <p:extLst>
      <p:ext uri="{BB962C8B-B14F-4D97-AF65-F5344CB8AC3E}">
        <p14:creationId xmlns:p14="http://schemas.microsoft.com/office/powerpoint/2010/main" val="5928439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Arial" charset="0"/>
                <a:ea typeface="Arial" charset="0"/>
                <a:cs typeface="Arial" charset="0"/>
              </a:rPr>
              <a:t>Recap: Insertion</a:t>
            </a:r>
          </a:p>
        </p:txBody>
      </p:sp>
      <p:pic>
        <p:nvPicPr>
          <p:cNvPr id="4" name="Content Placeholder 3"/>
          <p:cNvPicPr>
            <a:picLocks noGrp="1" noChangeAspect="1"/>
          </p:cNvPicPr>
          <p:nvPr>
            <p:ph idx="1"/>
          </p:nvPr>
        </p:nvPicPr>
        <p:blipFill>
          <a:blip r:embed="rId3"/>
          <a:srcRect t="-15472" b="-15472"/>
          <a:stretch>
            <a:fillRect/>
          </a:stretch>
        </p:blipFill>
        <p:spPr>
          <a:xfrm>
            <a:off x="457200" y="2161380"/>
            <a:ext cx="8229600" cy="4373563"/>
          </a:xfrm>
        </p:spPr>
      </p:pic>
      <p:sp>
        <p:nvSpPr>
          <p:cNvPr id="5" name="TextBox 4"/>
          <p:cNvSpPr txBox="1"/>
          <p:nvPr/>
        </p:nvSpPr>
        <p:spPr>
          <a:xfrm>
            <a:off x="1109470" y="2161380"/>
            <a:ext cx="956737" cy="369332"/>
          </a:xfrm>
          <a:prstGeom prst="rect">
            <a:avLst/>
          </a:prstGeom>
          <a:noFill/>
        </p:spPr>
        <p:txBody>
          <a:bodyPr wrap="none" rtlCol="0">
            <a:spAutoFit/>
          </a:bodyPr>
          <a:lstStyle/>
          <a:p>
            <a:r>
              <a:rPr lang="en-US" dirty="0" smtClean="0"/>
              <a:t>Insert 7</a:t>
            </a:r>
            <a:endParaRPr lang="en-US" dirty="0"/>
          </a:p>
        </p:txBody>
      </p:sp>
    </p:spTree>
    <p:extLst>
      <p:ext uri="{BB962C8B-B14F-4D97-AF65-F5344CB8AC3E}">
        <p14:creationId xmlns:p14="http://schemas.microsoft.com/office/powerpoint/2010/main" val="140411863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latin typeface="Arial" charset="0"/>
                <a:ea typeface="Arial" charset="0"/>
                <a:cs typeface="Arial" charset="0"/>
              </a:rPr>
              <a:t>Left-Rotate Example </a:t>
            </a:r>
            <a:endParaRPr lang="en-US" dirty="0">
              <a:latin typeface="Arial" charset="0"/>
              <a:ea typeface="Arial" charset="0"/>
              <a:cs typeface="Arial" charset="0"/>
            </a:endParaRPr>
          </a:p>
        </p:txBody>
      </p:sp>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l="10051" t="17462" r="21114" b="8254"/>
          <a:stretch/>
        </p:blipFill>
        <p:spPr>
          <a:xfrm>
            <a:off x="509664" y="1558978"/>
            <a:ext cx="8379503" cy="4923970"/>
          </a:xfrm>
        </p:spPr>
      </p:pic>
    </p:spTree>
    <p:extLst>
      <p:ext uri="{BB962C8B-B14F-4D97-AF65-F5344CB8AC3E}">
        <p14:creationId xmlns:p14="http://schemas.microsoft.com/office/powerpoint/2010/main" val="175231830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latin typeface="Arial" charset="0"/>
                <a:ea typeface="Arial" charset="0"/>
                <a:cs typeface="Arial" charset="0"/>
              </a:rPr>
              <a:t>Restructuring Rule</a:t>
            </a:r>
            <a:endParaRPr lang="en-US" dirty="0">
              <a:latin typeface="Arial" charset="0"/>
              <a:ea typeface="Arial" charset="0"/>
              <a:cs typeface="Arial" charset="0"/>
            </a:endParaRPr>
          </a:p>
        </p:txBody>
      </p:sp>
      <p:pic>
        <p:nvPicPr>
          <p:cNvPr id="4" name="Content Placeholder 3"/>
          <p:cNvPicPr>
            <a:picLocks noGrp="1" noChangeAspect="1"/>
          </p:cNvPicPr>
          <p:nvPr>
            <p:ph idx="1"/>
          </p:nvPr>
        </p:nvPicPr>
        <p:blipFill rotWithShape="1">
          <a:blip r:embed="rId3"/>
          <a:srcRect l="-1462" r="-1620"/>
          <a:stretch/>
        </p:blipFill>
        <p:spPr>
          <a:xfrm>
            <a:off x="269823" y="1371600"/>
            <a:ext cx="4687990" cy="5447385"/>
          </a:xfrm>
        </p:spPr>
      </p:pic>
      <p:sp>
        <p:nvSpPr>
          <p:cNvPr id="5" name="Slide Number Placeholder 2"/>
          <p:cNvSpPr>
            <a:spLocks noGrp="1"/>
          </p:cNvSpPr>
          <p:nvPr>
            <p:ph type="sldNum" sz="quarter" idx="12"/>
          </p:nvPr>
        </p:nvSpPr>
        <p:spPr>
          <a:xfrm>
            <a:off x="7521388" y="5476097"/>
            <a:ext cx="1483056" cy="851848"/>
          </a:xfrm>
        </p:spPr>
        <p:txBody>
          <a:bodyPr/>
          <a:lstStyle/>
          <a:p>
            <a:r>
              <a:rPr lang="en-US" dirty="0" smtClean="0"/>
              <a:t>39</a:t>
            </a:r>
            <a:endParaRPr lang="en-US" dirty="0"/>
          </a:p>
        </p:txBody>
      </p:sp>
      <p:sp>
        <p:nvSpPr>
          <p:cNvPr id="7" name="TextBox 6"/>
          <p:cNvSpPr txBox="1"/>
          <p:nvPr/>
        </p:nvSpPr>
        <p:spPr>
          <a:xfrm>
            <a:off x="4996711" y="5030028"/>
            <a:ext cx="3724096" cy="1200329"/>
          </a:xfrm>
          <a:prstGeom prst="rect">
            <a:avLst/>
          </a:prstGeom>
          <a:noFill/>
        </p:spPr>
        <p:txBody>
          <a:bodyPr wrap="none" rtlCol="0">
            <a:spAutoFit/>
          </a:bodyPr>
          <a:lstStyle/>
          <a:p>
            <a:r>
              <a:rPr lang="en-US" dirty="0" smtClean="0"/>
              <a:t>Left-Right Rotation:</a:t>
            </a:r>
          </a:p>
          <a:p>
            <a:pPr marL="342900" indent="-342900">
              <a:buFont typeface="+mj-lt"/>
              <a:buAutoNum type="arabicPeriod"/>
            </a:pPr>
            <a:r>
              <a:rPr lang="en-US" dirty="0" smtClean="0"/>
              <a:t>One Left Rotation followed by </a:t>
            </a:r>
          </a:p>
          <a:p>
            <a:pPr marL="342900" indent="-342900">
              <a:buFont typeface="+mj-lt"/>
              <a:buAutoNum type="arabicPeriod"/>
            </a:pPr>
            <a:r>
              <a:rPr lang="en-US" dirty="0" smtClean="0"/>
              <a:t>one Right Rotation followed by </a:t>
            </a:r>
          </a:p>
          <a:p>
            <a:pPr marL="342900" indent="-342900">
              <a:buFont typeface="+mj-lt"/>
              <a:buAutoNum type="arabicPeriod"/>
            </a:pPr>
            <a:r>
              <a:rPr lang="en-US" dirty="0" smtClean="0"/>
              <a:t>Recoloring</a:t>
            </a:r>
            <a:endParaRPr lang="en-US" dirty="0"/>
          </a:p>
        </p:txBody>
      </p:sp>
      <p:sp>
        <p:nvSpPr>
          <p:cNvPr id="8" name="TextBox 7"/>
          <p:cNvSpPr txBox="1"/>
          <p:nvPr/>
        </p:nvSpPr>
        <p:spPr>
          <a:xfrm>
            <a:off x="4957812" y="1639797"/>
            <a:ext cx="3775393" cy="923330"/>
          </a:xfrm>
          <a:prstGeom prst="rect">
            <a:avLst/>
          </a:prstGeom>
          <a:noFill/>
        </p:spPr>
        <p:txBody>
          <a:bodyPr wrap="none" rtlCol="0">
            <a:spAutoFit/>
          </a:bodyPr>
          <a:lstStyle/>
          <a:p>
            <a:r>
              <a:rPr lang="en-US" dirty="0" smtClean="0"/>
              <a:t>Right Rotation:</a:t>
            </a:r>
          </a:p>
          <a:p>
            <a:pPr marL="342900" indent="-342900">
              <a:buFont typeface="+mj-lt"/>
              <a:buAutoNum type="arabicPeriod"/>
            </a:pPr>
            <a:r>
              <a:rPr lang="en-US" dirty="0" smtClean="0"/>
              <a:t>One Right Rotation followed by </a:t>
            </a:r>
          </a:p>
          <a:p>
            <a:pPr marL="342900" indent="-342900">
              <a:buFont typeface="+mj-lt"/>
              <a:buAutoNum type="arabicPeriod"/>
            </a:pPr>
            <a:r>
              <a:rPr lang="en-US" dirty="0" smtClean="0"/>
              <a:t>Recoloring</a:t>
            </a:r>
            <a:endParaRPr lang="en-US" dirty="0"/>
          </a:p>
        </p:txBody>
      </p:sp>
      <p:sp>
        <p:nvSpPr>
          <p:cNvPr id="9" name="TextBox 8"/>
          <p:cNvSpPr txBox="1"/>
          <p:nvPr/>
        </p:nvSpPr>
        <p:spPr>
          <a:xfrm>
            <a:off x="4996711" y="3388877"/>
            <a:ext cx="4327171" cy="923330"/>
          </a:xfrm>
          <a:prstGeom prst="rect">
            <a:avLst/>
          </a:prstGeom>
          <a:noFill/>
        </p:spPr>
        <p:txBody>
          <a:bodyPr wrap="square" rtlCol="0">
            <a:spAutoFit/>
          </a:bodyPr>
          <a:lstStyle/>
          <a:p>
            <a:r>
              <a:rPr lang="en-US" dirty="0" smtClean="0"/>
              <a:t>The left and right branches of the subtree plays an important role in the rotations. </a:t>
            </a:r>
            <a:endParaRPr lang="en-US" dirty="0"/>
          </a:p>
        </p:txBody>
      </p:sp>
    </p:spTree>
    <p:extLst>
      <p:ext uri="{BB962C8B-B14F-4D97-AF65-F5344CB8AC3E}">
        <p14:creationId xmlns:p14="http://schemas.microsoft.com/office/powerpoint/2010/main" val="204393506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latin typeface="Arial" charset="0"/>
                <a:ea typeface="Arial" charset="0"/>
                <a:cs typeface="Arial" charset="0"/>
              </a:rPr>
              <a:t>Example (</a:t>
            </a:r>
            <a:r>
              <a:rPr lang="en-US" dirty="0">
                <a:latin typeface="Arial" charset="0"/>
                <a:ea typeface="Arial" charset="0"/>
                <a:cs typeface="Arial" charset="0"/>
              </a:rPr>
              <a:t>Insert)</a:t>
            </a:r>
            <a:endParaRPr lang="en-US" cap="none" dirty="0">
              <a:latin typeface="Arial" charset="0"/>
              <a:ea typeface="Arial" charset="0"/>
              <a:cs typeface="Arial" charset="0"/>
            </a:endParaRPr>
          </a:p>
        </p:txBody>
      </p:sp>
      <p:sp>
        <p:nvSpPr>
          <p:cNvPr id="5" name="Content Placeholder 4"/>
          <p:cNvSpPr>
            <a:spLocks noGrp="1"/>
          </p:cNvSpPr>
          <p:nvPr>
            <p:ph idx="1"/>
          </p:nvPr>
        </p:nvSpPr>
        <p:spPr/>
        <p:txBody>
          <a:bodyPr/>
          <a:lstStyle/>
          <a:p>
            <a:pPr marL="342900" indent="-342900">
              <a:buAutoNum type="arabicParenR"/>
            </a:pPr>
            <a:r>
              <a:rPr lang="en-US" sz="1600" dirty="0" smtClean="0"/>
              <a:t>INSERT red new node ‘A’: ‘A’ is root </a:t>
            </a:r>
          </a:p>
          <a:p>
            <a:pPr marL="342900" indent="-342900">
              <a:buAutoNum type="arabicParenR"/>
            </a:pPr>
            <a:endParaRPr lang="en-US" sz="1600" dirty="0"/>
          </a:p>
          <a:p>
            <a:pPr marL="0" indent="0">
              <a:buNone/>
            </a:pPr>
            <a:r>
              <a:rPr lang="en-US" sz="1600" dirty="0" smtClean="0"/>
              <a:t>Root’s color is black.  </a:t>
            </a:r>
            <a:endParaRPr lang="en-US" sz="1600" dirty="0"/>
          </a:p>
          <a:p>
            <a:endParaRPr lang="en-US" sz="1600" dirty="0"/>
          </a:p>
          <a:p>
            <a:endParaRPr lang="en-US" dirty="0"/>
          </a:p>
        </p:txBody>
      </p:sp>
      <p:sp>
        <p:nvSpPr>
          <p:cNvPr id="3" name="Slide Number Placeholder 2"/>
          <p:cNvSpPr>
            <a:spLocks noGrp="1"/>
          </p:cNvSpPr>
          <p:nvPr>
            <p:ph type="sldNum" sz="quarter" idx="12"/>
          </p:nvPr>
        </p:nvSpPr>
        <p:spPr/>
        <p:txBody>
          <a:bodyPr/>
          <a:lstStyle/>
          <a:p>
            <a:fld id="{2DB6DE36-B406-EC48-8B7D-DED817C4BA3E}" type="slidenum">
              <a:rPr lang="en-US" smtClean="0"/>
              <a:t>42</a:t>
            </a:fld>
            <a:endParaRPr lang="en-US"/>
          </a:p>
        </p:txBody>
      </p:sp>
      <p:sp>
        <p:nvSpPr>
          <p:cNvPr id="4" name="Oval 3"/>
          <p:cNvSpPr/>
          <p:nvPr/>
        </p:nvSpPr>
        <p:spPr>
          <a:xfrm>
            <a:off x="6099863" y="1492583"/>
            <a:ext cx="305920" cy="315203"/>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A</a:t>
            </a:r>
            <a:endParaRPr lang="en-US" sz="1200" dirty="0"/>
          </a:p>
        </p:txBody>
      </p:sp>
      <p:sp>
        <p:nvSpPr>
          <p:cNvPr id="19" name="Oval 18"/>
          <p:cNvSpPr/>
          <p:nvPr/>
        </p:nvSpPr>
        <p:spPr>
          <a:xfrm>
            <a:off x="6159560" y="2998505"/>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A</a:t>
            </a:r>
            <a:endParaRPr lang="en-US" sz="1200" dirty="0"/>
          </a:p>
        </p:txBody>
      </p:sp>
      <p:cxnSp>
        <p:nvCxnSpPr>
          <p:cNvPr id="20" name="Straight Arrow Connector 19"/>
          <p:cNvCxnSpPr/>
          <p:nvPr/>
        </p:nvCxnSpPr>
        <p:spPr>
          <a:xfrm>
            <a:off x="6248188" y="2122990"/>
            <a:ext cx="18540" cy="584054"/>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6827046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Arial" charset="0"/>
                <a:ea typeface="Arial" charset="0"/>
                <a:cs typeface="Arial" charset="0"/>
              </a:rPr>
              <a:t>Example (Insert)</a:t>
            </a:r>
            <a:endParaRPr lang="en-US" cap="none" dirty="0">
              <a:latin typeface="Arial" charset="0"/>
              <a:ea typeface="Arial" charset="0"/>
              <a:cs typeface="Arial" charset="0"/>
            </a:endParaRPr>
          </a:p>
        </p:txBody>
      </p:sp>
      <p:sp>
        <p:nvSpPr>
          <p:cNvPr id="5" name="Content Placeholder 4"/>
          <p:cNvSpPr>
            <a:spLocks noGrp="1"/>
          </p:cNvSpPr>
          <p:nvPr>
            <p:ph idx="1"/>
          </p:nvPr>
        </p:nvSpPr>
        <p:spPr/>
        <p:txBody>
          <a:bodyPr/>
          <a:lstStyle/>
          <a:p>
            <a:pPr marL="0" indent="0">
              <a:buNone/>
            </a:pPr>
            <a:r>
              <a:rPr lang="en-US" sz="1600" dirty="0" smtClean="0"/>
              <a:t>2) INSERT ‘B’</a:t>
            </a:r>
            <a:endParaRPr lang="en-US" dirty="0"/>
          </a:p>
          <a:p>
            <a:pPr marL="0" indent="0">
              <a:buNone/>
            </a:pPr>
            <a:endParaRPr lang="en-US" sz="1600" dirty="0" smtClean="0"/>
          </a:p>
          <a:p>
            <a:pPr marL="0" indent="0">
              <a:buNone/>
            </a:pPr>
            <a:endParaRPr lang="en-US" sz="1600" dirty="0"/>
          </a:p>
          <a:p>
            <a:pPr marL="0" indent="0">
              <a:buNone/>
            </a:pPr>
            <a:endParaRPr lang="en-US" sz="1600" dirty="0" smtClean="0"/>
          </a:p>
          <a:p>
            <a:pPr marL="0" indent="0">
              <a:buNone/>
            </a:pPr>
            <a:r>
              <a:rPr lang="en-US" sz="1600" dirty="0" smtClean="0"/>
              <a:t>3) INSERT ‘C’</a:t>
            </a:r>
            <a:endParaRPr lang="en-US" sz="1600" dirty="0"/>
          </a:p>
        </p:txBody>
      </p:sp>
      <p:sp>
        <p:nvSpPr>
          <p:cNvPr id="3" name="Slide Number Placeholder 2"/>
          <p:cNvSpPr>
            <a:spLocks noGrp="1"/>
          </p:cNvSpPr>
          <p:nvPr>
            <p:ph type="sldNum" sz="quarter" idx="12"/>
          </p:nvPr>
        </p:nvSpPr>
        <p:spPr/>
        <p:txBody>
          <a:bodyPr/>
          <a:lstStyle/>
          <a:p>
            <a:fld id="{2DB6DE36-B406-EC48-8B7D-DED817C4BA3E}" type="slidenum">
              <a:rPr lang="en-US" smtClean="0"/>
              <a:t>43</a:t>
            </a:fld>
            <a:endParaRPr lang="en-US"/>
          </a:p>
        </p:txBody>
      </p:sp>
      <p:sp>
        <p:nvSpPr>
          <p:cNvPr id="4" name="Oval 3"/>
          <p:cNvSpPr/>
          <p:nvPr/>
        </p:nvSpPr>
        <p:spPr>
          <a:xfrm>
            <a:off x="6099863" y="1492583"/>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A</a:t>
            </a:r>
            <a:endParaRPr lang="en-US" sz="1200" dirty="0"/>
          </a:p>
        </p:txBody>
      </p:sp>
      <p:sp>
        <p:nvSpPr>
          <p:cNvPr id="6" name="Oval 5"/>
          <p:cNvSpPr/>
          <p:nvPr/>
        </p:nvSpPr>
        <p:spPr>
          <a:xfrm>
            <a:off x="6558183" y="2071435"/>
            <a:ext cx="305920" cy="315203"/>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B</a:t>
            </a:r>
          </a:p>
        </p:txBody>
      </p:sp>
      <p:cxnSp>
        <p:nvCxnSpPr>
          <p:cNvPr id="8" name="Straight Arrow Connector 7"/>
          <p:cNvCxnSpPr>
            <a:stCxn id="4" idx="5"/>
            <a:endCxn id="6" idx="0"/>
          </p:cNvCxnSpPr>
          <p:nvPr/>
        </p:nvCxnSpPr>
        <p:spPr>
          <a:xfrm>
            <a:off x="6360982" y="1761626"/>
            <a:ext cx="350161" cy="30980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Oval 8"/>
          <p:cNvSpPr/>
          <p:nvPr/>
        </p:nvSpPr>
        <p:spPr>
          <a:xfrm>
            <a:off x="3063277" y="3619642"/>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A</a:t>
            </a:r>
            <a:endParaRPr lang="en-US" sz="1200" dirty="0"/>
          </a:p>
        </p:txBody>
      </p:sp>
      <p:sp>
        <p:nvSpPr>
          <p:cNvPr id="10" name="Oval 9"/>
          <p:cNvSpPr/>
          <p:nvPr/>
        </p:nvSpPr>
        <p:spPr>
          <a:xfrm>
            <a:off x="3521597" y="4198494"/>
            <a:ext cx="305920" cy="315203"/>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t>B</a:t>
            </a:r>
          </a:p>
        </p:txBody>
      </p:sp>
      <p:cxnSp>
        <p:nvCxnSpPr>
          <p:cNvPr id="11" name="Straight Arrow Connector 10"/>
          <p:cNvCxnSpPr>
            <a:stCxn id="9" idx="5"/>
            <a:endCxn id="10" idx="0"/>
          </p:cNvCxnSpPr>
          <p:nvPr/>
        </p:nvCxnSpPr>
        <p:spPr>
          <a:xfrm>
            <a:off x="3324396" y="3888685"/>
            <a:ext cx="350161" cy="30980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 name="Oval 11"/>
          <p:cNvSpPr/>
          <p:nvPr/>
        </p:nvSpPr>
        <p:spPr>
          <a:xfrm>
            <a:off x="4072620" y="4730992"/>
            <a:ext cx="305920" cy="315203"/>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C</a:t>
            </a:r>
            <a:endParaRPr lang="en-US" sz="1200" dirty="0"/>
          </a:p>
        </p:txBody>
      </p:sp>
      <p:cxnSp>
        <p:nvCxnSpPr>
          <p:cNvPr id="13" name="Straight Arrow Connector 12"/>
          <p:cNvCxnSpPr/>
          <p:nvPr/>
        </p:nvCxnSpPr>
        <p:spPr>
          <a:xfrm>
            <a:off x="3826957" y="4447669"/>
            <a:ext cx="350161" cy="30980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4" name="TextBox 13"/>
          <p:cNvSpPr txBox="1"/>
          <p:nvPr/>
        </p:nvSpPr>
        <p:spPr>
          <a:xfrm>
            <a:off x="914400" y="4598267"/>
            <a:ext cx="2534242" cy="369332"/>
          </a:xfrm>
          <a:prstGeom prst="rect">
            <a:avLst/>
          </a:prstGeom>
          <a:noFill/>
        </p:spPr>
        <p:txBody>
          <a:bodyPr wrap="none" rtlCol="0">
            <a:spAutoFit/>
          </a:bodyPr>
          <a:lstStyle/>
          <a:p>
            <a:r>
              <a:rPr lang="en-US" dirty="0" smtClean="0"/>
              <a:t>New node’s uncle is null !</a:t>
            </a:r>
            <a:endParaRPr lang="en-US" dirty="0"/>
          </a:p>
        </p:txBody>
      </p:sp>
      <p:cxnSp>
        <p:nvCxnSpPr>
          <p:cNvPr id="16" name="Straight Arrow Connector 15"/>
          <p:cNvCxnSpPr/>
          <p:nvPr/>
        </p:nvCxnSpPr>
        <p:spPr>
          <a:xfrm>
            <a:off x="4072620" y="4198494"/>
            <a:ext cx="896265"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3800833" y="3777433"/>
            <a:ext cx="1428596" cy="369332"/>
          </a:xfrm>
          <a:prstGeom prst="rect">
            <a:avLst/>
          </a:prstGeom>
          <a:noFill/>
        </p:spPr>
        <p:txBody>
          <a:bodyPr wrap="none" rtlCol="0">
            <a:spAutoFit/>
          </a:bodyPr>
          <a:lstStyle/>
          <a:p>
            <a:r>
              <a:rPr lang="en-US" dirty="0" smtClean="0"/>
              <a:t>Restructuring</a:t>
            </a:r>
            <a:endParaRPr lang="en-US" dirty="0"/>
          </a:p>
        </p:txBody>
      </p:sp>
      <p:sp>
        <p:nvSpPr>
          <p:cNvPr id="18" name="Oval 17"/>
          <p:cNvSpPr/>
          <p:nvPr/>
        </p:nvSpPr>
        <p:spPr>
          <a:xfrm>
            <a:off x="5946903" y="4290067"/>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A</a:t>
            </a:r>
            <a:endParaRPr lang="en-US" sz="1200" dirty="0"/>
          </a:p>
        </p:txBody>
      </p:sp>
      <p:sp>
        <p:nvSpPr>
          <p:cNvPr id="19" name="Oval 18"/>
          <p:cNvSpPr/>
          <p:nvPr/>
        </p:nvSpPr>
        <p:spPr>
          <a:xfrm>
            <a:off x="6558183" y="3825399"/>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20" name="Straight Arrow Connector 19"/>
          <p:cNvCxnSpPr>
            <a:stCxn id="19" idx="2"/>
            <a:endCxn id="18" idx="7"/>
          </p:cNvCxnSpPr>
          <p:nvPr/>
        </p:nvCxnSpPr>
        <p:spPr>
          <a:xfrm flipH="1">
            <a:off x="6208022" y="3983001"/>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7109206" y="4290067"/>
            <a:ext cx="305920" cy="315203"/>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C</a:t>
            </a:r>
            <a:endParaRPr lang="en-US" sz="1200" dirty="0"/>
          </a:p>
        </p:txBody>
      </p:sp>
      <p:cxnSp>
        <p:nvCxnSpPr>
          <p:cNvPr id="22" name="Straight Arrow Connector 21"/>
          <p:cNvCxnSpPr>
            <a:endCxn id="21" idx="1"/>
          </p:cNvCxnSpPr>
          <p:nvPr/>
        </p:nvCxnSpPr>
        <p:spPr>
          <a:xfrm>
            <a:off x="6863543" y="4074574"/>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3" name="TextBox 22"/>
          <p:cNvSpPr txBox="1"/>
          <p:nvPr/>
        </p:nvSpPr>
        <p:spPr>
          <a:xfrm>
            <a:off x="3953233" y="4228935"/>
            <a:ext cx="1107996" cy="369332"/>
          </a:xfrm>
          <a:prstGeom prst="rect">
            <a:avLst/>
          </a:prstGeom>
          <a:noFill/>
        </p:spPr>
        <p:txBody>
          <a:bodyPr wrap="none" rtlCol="0">
            <a:spAutoFit/>
          </a:bodyPr>
          <a:lstStyle/>
          <a:p>
            <a:r>
              <a:rPr lang="en-US" dirty="0" smtClean="0"/>
              <a:t>Single left</a:t>
            </a:r>
            <a:endParaRPr lang="en-US" dirty="0"/>
          </a:p>
        </p:txBody>
      </p:sp>
      <p:sp>
        <p:nvSpPr>
          <p:cNvPr id="30" name="Rectangle 29"/>
          <p:cNvSpPr/>
          <p:nvPr/>
        </p:nvSpPr>
        <p:spPr>
          <a:xfrm>
            <a:off x="4074982" y="5145949"/>
            <a:ext cx="4572000" cy="1200329"/>
          </a:xfrm>
          <a:prstGeom prst="rect">
            <a:avLst/>
          </a:prstGeom>
        </p:spPr>
        <p:txBody>
          <a:bodyPr>
            <a:spAutoFit/>
          </a:bodyPr>
          <a:lstStyle/>
          <a:p>
            <a:pPr lvl="1"/>
            <a:r>
              <a:rPr lang="en-US" dirty="0"/>
              <a:t> When you </a:t>
            </a:r>
            <a:r>
              <a:rPr lang="en-US" dirty="0" smtClean="0"/>
              <a:t>restructure (here, Left-Rotate), </a:t>
            </a:r>
            <a:r>
              <a:rPr lang="en-US" dirty="0"/>
              <a:t>the root of the restructured subtree is colored black and its children are colored red.</a:t>
            </a:r>
          </a:p>
        </p:txBody>
      </p:sp>
    </p:spTree>
    <p:extLst>
      <p:ext uri="{BB962C8B-B14F-4D97-AF65-F5344CB8AC3E}">
        <p14:creationId xmlns:p14="http://schemas.microsoft.com/office/powerpoint/2010/main" val="129249985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latin typeface="Arial" charset="0"/>
                <a:ea typeface="Arial" charset="0"/>
                <a:cs typeface="Arial" charset="0"/>
              </a:rPr>
              <a:t>Example (Insert)</a:t>
            </a:r>
            <a:endParaRPr lang="en-US" cap="none" dirty="0">
              <a:latin typeface="Arial" charset="0"/>
              <a:ea typeface="Arial" charset="0"/>
              <a:cs typeface="Arial" charset="0"/>
            </a:endParaRPr>
          </a:p>
        </p:txBody>
      </p:sp>
      <p:sp>
        <p:nvSpPr>
          <p:cNvPr id="5" name="Content Placeholder 4"/>
          <p:cNvSpPr>
            <a:spLocks noGrp="1"/>
          </p:cNvSpPr>
          <p:nvPr>
            <p:ph idx="1"/>
          </p:nvPr>
        </p:nvSpPr>
        <p:spPr/>
        <p:txBody>
          <a:bodyPr/>
          <a:lstStyle/>
          <a:p>
            <a:pPr marL="0" indent="0">
              <a:buNone/>
            </a:pPr>
            <a:r>
              <a:rPr lang="en-US" sz="1600" dirty="0" smtClean="0"/>
              <a:t>4) INSERT ‘D’</a:t>
            </a:r>
            <a:endParaRPr lang="en-US" dirty="0"/>
          </a:p>
          <a:p>
            <a:pPr marL="0" indent="0">
              <a:buNone/>
            </a:pPr>
            <a:endParaRPr lang="en-US" sz="1600" dirty="0" smtClean="0"/>
          </a:p>
          <a:p>
            <a:pPr marL="0" indent="0">
              <a:buNone/>
            </a:pPr>
            <a:endParaRPr lang="en-US" sz="1600" dirty="0"/>
          </a:p>
          <a:p>
            <a:pPr marL="0" indent="0">
              <a:buNone/>
            </a:pPr>
            <a:endParaRPr lang="en-US" sz="1600" dirty="0" smtClean="0"/>
          </a:p>
        </p:txBody>
      </p:sp>
      <p:sp>
        <p:nvSpPr>
          <p:cNvPr id="18" name="Oval 17"/>
          <p:cNvSpPr/>
          <p:nvPr/>
        </p:nvSpPr>
        <p:spPr>
          <a:xfrm>
            <a:off x="2837362" y="2199806"/>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A</a:t>
            </a:r>
            <a:endParaRPr lang="en-US" sz="1200" dirty="0"/>
          </a:p>
        </p:txBody>
      </p:sp>
      <p:sp>
        <p:nvSpPr>
          <p:cNvPr id="19" name="Oval 18"/>
          <p:cNvSpPr/>
          <p:nvPr/>
        </p:nvSpPr>
        <p:spPr>
          <a:xfrm>
            <a:off x="3448642" y="1735138"/>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20" name="Straight Arrow Connector 19"/>
          <p:cNvCxnSpPr>
            <a:stCxn id="19" idx="2"/>
            <a:endCxn id="18" idx="7"/>
          </p:cNvCxnSpPr>
          <p:nvPr/>
        </p:nvCxnSpPr>
        <p:spPr>
          <a:xfrm flipH="1">
            <a:off x="3098481" y="1892740"/>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3999665" y="2199806"/>
            <a:ext cx="305920" cy="315203"/>
          </a:xfrm>
          <a:prstGeom prst="ellipse">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C</a:t>
            </a:r>
            <a:endParaRPr lang="en-US" sz="1200" dirty="0"/>
          </a:p>
        </p:txBody>
      </p:sp>
      <p:cxnSp>
        <p:nvCxnSpPr>
          <p:cNvPr id="22" name="Straight Arrow Connector 21"/>
          <p:cNvCxnSpPr>
            <a:endCxn id="21" idx="1"/>
          </p:cNvCxnSpPr>
          <p:nvPr/>
        </p:nvCxnSpPr>
        <p:spPr>
          <a:xfrm>
            <a:off x="3754002" y="1984313"/>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4" name="Oval 23"/>
          <p:cNvSpPr/>
          <p:nvPr/>
        </p:nvSpPr>
        <p:spPr>
          <a:xfrm>
            <a:off x="4584255" y="2701939"/>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25" name="Straight Arrow Connector 24"/>
          <p:cNvCxnSpPr>
            <a:stCxn id="21" idx="5"/>
            <a:endCxn id="24" idx="1"/>
          </p:cNvCxnSpPr>
          <p:nvPr/>
        </p:nvCxnSpPr>
        <p:spPr>
          <a:xfrm>
            <a:off x="4260784" y="2468849"/>
            <a:ext cx="368272" cy="2792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6" name="TextBox 25"/>
          <p:cNvSpPr txBox="1"/>
          <p:nvPr/>
        </p:nvSpPr>
        <p:spPr>
          <a:xfrm>
            <a:off x="5107940" y="1892740"/>
            <a:ext cx="2771499" cy="369332"/>
          </a:xfrm>
          <a:prstGeom prst="rect">
            <a:avLst/>
          </a:prstGeom>
          <a:noFill/>
        </p:spPr>
        <p:txBody>
          <a:bodyPr wrap="none" rtlCol="0">
            <a:spAutoFit/>
          </a:bodyPr>
          <a:lstStyle/>
          <a:p>
            <a:r>
              <a:rPr lang="en-US" dirty="0" smtClean="0"/>
              <a:t>D’s uncle is red (Recoloring)</a:t>
            </a:r>
            <a:endParaRPr lang="en-US" dirty="0"/>
          </a:p>
        </p:txBody>
      </p:sp>
      <p:sp>
        <p:nvSpPr>
          <p:cNvPr id="28" name="Oval 27"/>
          <p:cNvSpPr/>
          <p:nvPr/>
        </p:nvSpPr>
        <p:spPr>
          <a:xfrm>
            <a:off x="2978469" y="4271241"/>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29" name="Oval 28"/>
          <p:cNvSpPr/>
          <p:nvPr/>
        </p:nvSpPr>
        <p:spPr>
          <a:xfrm>
            <a:off x="3589749" y="3806573"/>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31" name="Straight Arrow Connector 30"/>
          <p:cNvCxnSpPr>
            <a:stCxn id="29" idx="2"/>
            <a:endCxn id="28" idx="7"/>
          </p:cNvCxnSpPr>
          <p:nvPr/>
        </p:nvCxnSpPr>
        <p:spPr>
          <a:xfrm flipH="1">
            <a:off x="3239588" y="3964175"/>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2" name="Oval 31"/>
          <p:cNvSpPr/>
          <p:nvPr/>
        </p:nvSpPr>
        <p:spPr>
          <a:xfrm>
            <a:off x="4140772" y="4271241"/>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C</a:t>
            </a:r>
            <a:endParaRPr lang="en-US" sz="1200" dirty="0"/>
          </a:p>
        </p:txBody>
      </p:sp>
      <p:cxnSp>
        <p:nvCxnSpPr>
          <p:cNvPr id="33" name="Straight Arrow Connector 32"/>
          <p:cNvCxnSpPr>
            <a:endCxn id="32" idx="1"/>
          </p:cNvCxnSpPr>
          <p:nvPr/>
        </p:nvCxnSpPr>
        <p:spPr>
          <a:xfrm>
            <a:off x="3895109" y="4055748"/>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4" name="Oval 33"/>
          <p:cNvSpPr/>
          <p:nvPr/>
        </p:nvSpPr>
        <p:spPr>
          <a:xfrm>
            <a:off x="4725362" y="4773374"/>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35" name="Straight Arrow Connector 34"/>
          <p:cNvCxnSpPr>
            <a:stCxn id="32" idx="5"/>
            <a:endCxn id="34" idx="1"/>
          </p:cNvCxnSpPr>
          <p:nvPr/>
        </p:nvCxnSpPr>
        <p:spPr>
          <a:xfrm>
            <a:off x="4401891" y="4540284"/>
            <a:ext cx="368272" cy="27925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36" name="TextBox 35"/>
          <p:cNvSpPr txBox="1"/>
          <p:nvPr/>
        </p:nvSpPr>
        <p:spPr>
          <a:xfrm>
            <a:off x="5249047" y="3806573"/>
            <a:ext cx="3132953" cy="2031325"/>
          </a:xfrm>
          <a:prstGeom prst="rect">
            <a:avLst/>
          </a:prstGeom>
          <a:noFill/>
        </p:spPr>
        <p:txBody>
          <a:bodyPr wrap="square" rtlCol="0">
            <a:spAutoFit/>
          </a:bodyPr>
          <a:lstStyle/>
          <a:p>
            <a:pPr lvl="1"/>
            <a:r>
              <a:rPr lang="en-US" dirty="0"/>
              <a:t>recolor all other nodes in the </a:t>
            </a:r>
            <a:r>
              <a:rPr lang="en-US" dirty="0" err="1"/>
              <a:t>subtree</a:t>
            </a:r>
            <a:r>
              <a:rPr lang="en-US" dirty="0"/>
              <a:t> to apposite color (i.e., red to black, and black to red</a:t>
            </a:r>
            <a:r>
              <a:rPr lang="en-US" dirty="0" smtClean="0"/>
              <a:t>)</a:t>
            </a:r>
          </a:p>
          <a:p>
            <a:pPr lvl="1"/>
            <a:endParaRPr lang="en-US" dirty="0"/>
          </a:p>
          <a:p>
            <a:pPr lvl="1"/>
            <a:r>
              <a:rPr lang="en-US" dirty="0" smtClean="0"/>
              <a:t>Root of the tree is always black. </a:t>
            </a:r>
            <a:endParaRPr lang="en-US" dirty="0"/>
          </a:p>
        </p:txBody>
      </p:sp>
      <p:sp>
        <p:nvSpPr>
          <p:cNvPr id="23" name="Slide Number Placeholder 2"/>
          <p:cNvSpPr>
            <a:spLocks noGrp="1"/>
          </p:cNvSpPr>
          <p:nvPr>
            <p:ph type="sldNum" sz="quarter" idx="12"/>
          </p:nvPr>
        </p:nvSpPr>
        <p:spPr>
          <a:xfrm>
            <a:off x="7521388" y="5476097"/>
            <a:ext cx="1483056" cy="851848"/>
          </a:xfrm>
        </p:spPr>
        <p:txBody>
          <a:bodyPr/>
          <a:lstStyle/>
          <a:p>
            <a:r>
              <a:rPr lang="en-US" dirty="0" smtClean="0"/>
              <a:t>42</a:t>
            </a:r>
            <a:endParaRPr lang="en-US" dirty="0"/>
          </a:p>
        </p:txBody>
      </p:sp>
    </p:spTree>
    <p:extLst>
      <p:ext uri="{BB962C8B-B14F-4D97-AF65-F5344CB8AC3E}">
        <p14:creationId xmlns:p14="http://schemas.microsoft.com/office/powerpoint/2010/main" val="134907980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Arial" charset="0"/>
                <a:ea typeface="Arial" charset="0"/>
                <a:cs typeface="Arial" charset="0"/>
              </a:rPr>
              <a:t>Example (Insert)</a:t>
            </a:r>
            <a:endParaRPr lang="en-US" cap="none" dirty="0">
              <a:latin typeface="Arial" charset="0"/>
              <a:ea typeface="Arial" charset="0"/>
              <a:cs typeface="Arial" charset="0"/>
            </a:endParaRPr>
          </a:p>
        </p:txBody>
      </p:sp>
      <p:sp>
        <p:nvSpPr>
          <p:cNvPr id="5" name="Content Placeholder 4"/>
          <p:cNvSpPr>
            <a:spLocks noGrp="1"/>
          </p:cNvSpPr>
          <p:nvPr>
            <p:ph idx="1"/>
          </p:nvPr>
        </p:nvSpPr>
        <p:spPr/>
        <p:txBody>
          <a:bodyPr/>
          <a:lstStyle/>
          <a:p>
            <a:pPr marL="0" indent="0">
              <a:buNone/>
            </a:pPr>
            <a:r>
              <a:rPr lang="en-US" sz="1600" dirty="0" smtClean="0"/>
              <a:t>5) INSERT ‘E’</a:t>
            </a:r>
            <a:endParaRPr lang="en-US" dirty="0"/>
          </a:p>
          <a:p>
            <a:pPr marL="0" indent="0">
              <a:buNone/>
            </a:pPr>
            <a:endParaRPr lang="en-US" sz="1600" dirty="0" smtClean="0"/>
          </a:p>
          <a:p>
            <a:pPr marL="0" indent="0">
              <a:buNone/>
            </a:pPr>
            <a:endParaRPr lang="en-US" sz="1600" dirty="0"/>
          </a:p>
          <a:p>
            <a:pPr marL="0" indent="0">
              <a:buNone/>
            </a:pPr>
            <a:endParaRPr lang="en-US" sz="1600" dirty="0" smtClean="0"/>
          </a:p>
        </p:txBody>
      </p:sp>
      <p:sp>
        <p:nvSpPr>
          <p:cNvPr id="28" name="Oval 27"/>
          <p:cNvSpPr/>
          <p:nvPr/>
        </p:nvSpPr>
        <p:spPr>
          <a:xfrm>
            <a:off x="2904307" y="2199806"/>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29" name="Oval 28"/>
          <p:cNvSpPr/>
          <p:nvPr/>
        </p:nvSpPr>
        <p:spPr>
          <a:xfrm>
            <a:off x="3515587" y="1735138"/>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31" name="Straight Arrow Connector 30"/>
          <p:cNvCxnSpPr>
            <a:stCxn id="29" idx="2"/>
            <a:endCxn id="28" idx="7"/>
          </p:cNvCxnSpPr>
          <p:nvPr/>
        </p:nvCxnSpPr>
        <p:spPr>
          <a:xfrm flipH="1">
            <a:off x="3165426" y="1892740"/>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2" name="Oval 31"/>
          <p:cNvSpPr/>
          <p:nvPr/>
        </p:nvSpPr>
        <p:spPr>
          <a:xfrm>
            <a:off x="4066610" y="2199806"/>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C</a:t>
            </a:r>
            <a:endParaRPr lang="en-US" sz="1200" dirty="0"/>
          </a:p>
        </p:txBody>
      </p:sp>
      <p:cxnSp>
        <p:nvCxnSpPr>
          <p:cNvPr id="33" name="Straight Arrow Connector 32"/>
          <p:cNvCxnSpPr>
            <a:endCxn id="32" idx="1"/>
          </p:cNvCxnSpPr>
          <p:nvPr/>
        </p:nvCxnSpPr>
        <p:spPr>
          <a:xfrm>
            <a:off x="3820947" y="1984313"/>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4" name="Oval 33"/>
          <p:cNvSpPr/>
          <p:nvPr/>
        </p:nvSpPr>
        <p:spPr>
          <a:xfrm>
            <a:off x="4651200" y="2701939"/>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35" name="Straight Arrow Connector 34"/>
          <p:cNvCxnSpPr>
            <a:stCxn id="32" idx="5"/>
            <a:endCxn id="34" idx="1"/>
          </p:cNvCxnSpPr>
          <p:nvPr/>
        </p:nvCxnSpPr>
        <p:spPr>
          <a:xfrm>
            <a:off x="4327729" y="2468849"/>
            <a:ext cx="368272" cy="27925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23" name="Oval 22"/>
          <p:cNvSpPr/>
          <p:nvPr/>
        </p:nvSpPr>
        <p:spPr>
          <a:xfrm>
            <a:off x="5257845" y="3169542"/>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27" name="Straight Arrow Connector 26"/>
          <p:cNvCxnSpPr>
            <a:stCxn id="34" idx="5"/>
            <a:endCxn id="23" idx="1"/>
          </p:cNvCxnSpPr>
          <p:nvPr/>
        </p:nvCxnSpPr>
        <p:spPr>
          <a:xfrm>
            <a:off x="4912319" y="2970982"/>
            <a:ext cx="390327" cy="24472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6" name="TextBox 5"/>
          <p:cNvSpPr txBox="1"/>
          <p:nvPr/>
        </p:nvSpPr>
        <p:spPr>
          <a:xfrm>
            <a:off x="5432400" y="2245965"/>
            <a:ext cx="2438091" cy="923330"/>
          </a:xfrm>
          <a:prstGeom prst="rect">
            <a:avLst/>
          </a:prstGeom>
          <a:noFill/>
        </p:spPr>
        <p:txBody>
          <a:bodyPr wrap="square" rtlCol="0">
            <a:spAutoFit/>
          </a:bodyPr>
          <a:lstStyle/>
          <a:p>
            <a:r>
              <a:rPr lang="en-US" dirty="0" smtClean="0"/>
              <a:t>E’s uncle is Null (restructuring-rotate single left)</a:t>
            </a:r>
            <a:endParaRPr lang="en-US" dirty="0"/>
          </a:p>
        </p:txBody>
      </p:sp>
      <p:sp>
        <p:nvSpPr>
          <p:cNvPr id="30" name="Oval 29"/>
          <p:cNvSpPr/>
          <p:nvPr/>
        </p:nvSpPr>
        <p:spPr>
          <a:xfrm>
            <a:off x="3057267" y="3933902"/>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37" name="Oval 36"/>
          <p:cNvSpPr/>
          <p:nvPr/>
        </p:nvSpPr>
        <p:spPr>
          <a:xfrm>
            <a:off x="3668547" y="3469234"/>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38" name="Straight Arrow Connector 37"/>
          <p:cNvCxnSpPr>
            <a:stCxn id="37" idx="2"/>
            <a:endCxn id="30" idx="7"/>
          </p:cNvCxnSpPr>
          <p:nvPr/>
        </p:nvCxnSpPr>
        <p:spPr>
          <a:xfrm flipH="1">
            <a:off x="3318386" y="3626836"/>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9" name="Oval 38"/>
          <p:cNvSpPr/>
          <p:nvPr/>
        </p:nvSpPr>
        <p:spPr>
          <a:xfrm>
            <a:off x="3821507" y="4343987"/>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C</a:t>
            </a:r>
            <a:endParaRPr lang="en-US" sz="1200" dirty="0"/>
          </a:p>
        </p:txBody>
      </p:sp>
      <p:cxnSp>
        <p:nvCxnSpPr>
          <p:cNvPr id="40" name="Straight Arrow Connector 39"/>
          <p:cNvCxnSpPr/>
          <p:nvPr/>
        </p:nvCxnSpPr>
        <p:spPr>
          <a:xfrm>
            <a:off x="3989363" y="3672249"/>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1" name="Oval 40"/>
          <p:cNvSpPr/>
          <p:nvPr/>
        </p:nvSpPr>
        <p:spPr>
          <a:xfrm>
            <a:off x="4219570" y="3822460"/>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42" name="Straight Arrow Connector 41"/>
          <p:cNvCxnSpPr>
            <a:stCxn id="41" idx="3"/>
            <a:endCxn id="39" idx="7"/>
          </p:cNvCxnSpPr>
          <p:nvPr/>
        </p:nvCxnSpPr>
        <p:spPr>
          <a:xfrm flipH="1">
            <a:off x="4082626" y="4091503"/>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43" name="Oval 42"/>
          <p:cNvSpPr/>
          <p:nvPr/>
        </p:nvSpPr>
        <p:spPr>
          <a:xfrm>
            <a:off x="4696001" y="4266891"/>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44" name="Straight Arrow Connector 43"/>
          <p:cNvCxnSpPr>
            <a:stCxn id="41" idx="5"/>
            <a:endCxn id="43" idx="1"/>
          </p:cNvCxnSpPr>
          <p:nvPr/>
        </p:nvCxnSpPr>
        <p:spPr>
          <a:xfrm>
            <a:off x="4480689" y="4091503"/>
            <a:ext cx="260113" cy="221548"/>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45" name="TextBox 44"/>
          <p:cNvSpPr txBox="1"/>
          <p:nvPr/>
        </p:nvSpPr>
        <p:spPr>
          <a:xfrm>
            <a:off x="5585360" y="3980061"/>
            <a:ext cx="2832080" cy="1477328"/>
          </a:xfrm>
          <a:prstGeom prst="rect">
            <a:avLst/>
          </a:prstGeom>
          <a:noFill/>
        </p:spPr>
        <p:txBody>
          <a:bodyPr wrap="square" rtlCol="0">
            <a:spAutoFit/>
          </a:bodyPr>
          <a:lstStyle/>
          <a:p>
            <a:pPr marL="0" lvl="1"/>
            <a:r>
              <a:rPr lang="en-US" dirty="0"/>
              <a:t> When you restructure, the root of the restructured </a:t>
            </a:r>
            <a:r>
              <a:rPr lang="en-US" dirty="0" err="1"/>
              <a:t>subtree</a:t>
            </a:r>
            <a:r>
              <a:rPr lang="en-US" dirty="0"/>
              <a:t> is colored black and its children are colored red.</a:t>
            </a:r>
          </a:p>
          <a:p>
            <a:endParaRPr lang="en-US" dirty="0"/>
          </a:p>
        </p:txBody>
      </p:sp>
      <p:sp>
        <p:nvSpPr>
          <p:cNvPr id="7" name="Freeform 6"/>
          <p:cNvSpPr/>
          <p:nvPr/>
        </p:nvSpPr>
        <p:spPr>
          <a:xfrm>
            <a:off x="3809067" y="2039554"/>
            <a:ext cx="1940565" cy="1584096"/>
          </a:xfrm>
          <a:custGeom>
            <a:avLst/>
            <a:gdLst>
              <a:gd name="connsiteX0" fmla="*/ 1030 w 1940565"/>
              <a:gd name="connsiteY0" fmla="*/ 389369 h 1584096"/>
              <a:gd name="connsiteX1" fmla="*/ 436734 w 1940565"/>
              <a:gd name="connsiteY1" fmla="*/ 0 h 1584096"/>
              <a:gd name="connsiteX2" fmla="*/ 1067115 w 1940565"/>
              <a:gd name="connsiteY2" fmla="*/ 389369 h 1584096"/>
              <a:gd name="connsiteX3" fmla="*/ 1929254 w 1940565"/>
              <a:gd name="connsiteY3" fmla="*/ 1297898 h 1584096"/>
              <a:gd name="connsiteX4" fmla="*/ 1493549 w 1940565"/>
              <a:gd name="connsiteY4" fmla="*/ 1566748 h 1584096"/>
              <a:gd name="connsiteX5" fmla="*/ 557248 w 1940565"/>
              <a:gd name="connsiteY5" fmla="*/ 889987 h 1584096"/>
              <a:gd name="connsiteX6" fmla="*/ 1030 w 1940565"/>
              <a:gd name="connsiteY6" fmla="*/ 389369 h 1584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0565" h="1584096">
                <a:moveTo>
                  <a:pt x="1030" y="389369"/>
                </a:moveTo>
                <a:cubicBezTo>
                  <a:pt x="-19056" y="241038"/>
                  <a:pt x="259053" y="0"/>
                  <a:pt x="436734" y="0"/>
                </a:cubicBezTo>
                <a:cubicBezTo>
                  <a:pt x="614415" y="0"/>
                  <a:pt x="818362" y="173053"/>
                  <a:pt x="1067115" y="389369"/>
                </a:cubicBezTo>
                <a:cubicBezTo>
                  <a:pt x="1315868" y="605685"/>
                  <a:pt x="1858182" y="1101668"/>
                  <a:pt x="1929254" y="1297898"/>
                </a:cubicBezTo>
                <a:cubicBezTo>
                  <a:pt x="2000326" y="1494128"/>
                  <a:pt x="1722217" y="1634733"/>
                  <a:pt x="1493549" y="1566748"/>
                </a:cubicBezTo>
                <a:cubicBezTo>
                  <a:pt x="1264881" y="1498763"/>
                  <a:pt x="804456" y="1089307"/>
                  <a:pt x="557248" y="889987"/>
                </a:cubicBezTo>
                <a:cubicBezTo>
                  <a:pt x="310040" y="690667"/>
                  <a:pt x="21116" y="537700"/>
                  <a:pt x="1030" y="389369"/>
                </a:cubicBezTo>
                <a:close/>
              </a:path>
            </a:pathLst>
          </a:custGeom>
          <a:noFill/>
          <a:ln>
            <a:solidFill>
              <a:srgbClr val="860908"/>
            </a:solidFill>
            <a:prstDash val="dash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3646231" y="2748099"/>
            <a:ext cx="840757" cy="369332"/>
          </a:xfrm>
          <a:prstGeom prst="rect">
            <a:avLst/>
          </a:prstGeom>
          <a:noFill/>
        </p:spPr>
        <p:txBody>
          <a:bodyPr wrap="none" rtlCol="0">
            <a:spAutoFit/>
          </a:bodyPr>
          <a:lstStyle/>
          <a:p>
            <a:r>
              <a:rPr lang="en-US" dirty="0" err="1" smtClean="0"/>
              <a:t>subtree</a:t>
            </a:r>
            <a:endParaRPr lang="en-US" dirty="0"/>
          </a:p>
        </p:txBody>
      </p:sp>
      <p:sp>
        <p:nvSpPr>
          <p:cNvPr id="46" name="Oval 45"/>
          <p:cNvSpPr/>
          <p:nvPr/>
        </p:nvSpPr>
        <p:spPr>
          <a:xfrm>
            <a:off x="3377523" y="5560343"/>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47" name="Oval 46"/>
          <p:cNvSpPr/>
          <p:nvPr/>
        </p:nvSpPr>
        <p:spPr>
          <a:xfrm>
            <a:off x="3988803" y="5095675"/>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48" name="Straight Arrow Connector 47"/>
          <p:cNvCxnSpPr>
            <a:stCxn id="47" idx="2"/>
            <a:endCxn id="46" idx="7"/>
          </p:cNvCxnSpPr>
          <p:nvPr/>
        </p:nvCxnSpPr>
        <p:spPr>
          <a:xfrm flipH="1">
            <a:off x="3638642" y="5253277"/>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4141763" y="5970428"/>
            <a:ext cx="305920" cy="315203"/>
          </a:xfrm>
          <a:prstGeom prst="ellipse">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C</a:t>
            </a:r>
            <a:endParaRPr lang="en-US" sz="1200" dirty="0"/>
          </a:p>
        </p:txBody>
      </p:sp>
      <p:cxnSp>
        <p:nvCxnSpPr>
          <p:cNvPr id="50" name="Straight Arrow Connector 49"/>
          <p:cNvCxnSpPr/>
          <p:nvPr/>
        </p:nvCxnSpPr>
        <p:spPr>
          <a:xfrm>
            <a:off x="4309619" y="5298690"/>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1" name="Oval 50"/>
          <p:cNvSpPr/>
          <p:nvPr/>
        </p:nvSpPr>
        <p:spPr>
          <a:xfrm>
            <a:off x="4539826" y="5448901"/>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52" name="Straight Arrow Connector 51"/>
          <p:cNvCxnSpPr>
            <a:stCxn id="51" idx="3"/>
            <a:endCxn id="49" idx="7"/>
          </p:cNvCxnSpPr>
          <p:nvPr/>
        </p:nvCxnSpPr>
        <p:spPr>
          <a:xfrm flipH="1">
            <a:off x="4402882" y="5717944"/>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53" name="Oval 52"/>
          <p:cNvSpPr/>
          <p:nvPr/>
        </p:nvSpPr>
        <p:spPr>
          <a:xfrm>
            <a:off x="5016257" y="5893332"/>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54" name="Straight Arrow Connector 53"/>
          <p:cNvCxnSpPr>
            <a:stCxn id="51" idx="5"/>
            <a:endCxn id="53" idx="1"/>
          </p:cNvCxnSpPr>
          <p:nvPr/>
        </p:nvCxnSpPr>
        <p:spPr>
          <a:xfrm>
            <a:off x="4800945" y="5717944"/>
            <a:ext cx="260113" cy="221548"/>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55" name="Freeform 54"/>
          <p:cNvSpPr/>
          <p:nvPr/>
        </p:nvSpPr>
        <p:spPr>
          <a:xfrm>
            <a:off x="3733817" y="3668148"/>
            <a:ext cx="1448334" cy="1126271"/>
          </a:xfrm>
          <a:custGeom>
            <a:avLst/>
            <a:gdLst>
              <a:gd name="connsiteX0" fmla="*/ 29928 w 1448334"/>
              <a:gd name="connsiteY0" fmla="*/ 902307 h 1126271"/>
              <a:gd name="connsiteX1" fmla="*/ 85550 w 1448334"/>
              <a:gd name="connsiteY1" fmla="*/ 540750 h 1126271"/>
              <a:gd name="connsiteX2" fmla="*/ 521254 w 1448334"/>
              <a:gd name="connsiteY2" fmla="*/ 21590 h 1126271"/>
              <a:gd name="connsiteX3" fmla="*/ 901337 w 1448334"/>
              <a:gd name="connsiteY3" fmla="*/ 160651 h 1126271"/>
              <a:gd name="connsiteX4" fmla="*/ 1401934 w 1448334"/>
              <a:gd name="connsiteY4" fmla="*/ 726164 h 1126271"/>
              <a:gd name="connsiteX5" fmla="*/ 1281420 w 1448334"/>
              <a:gd name="connsiteY5" fmla="*/ 1050638 h 1126271"/>
              <a:gd name="connsiteX6" fmla="*/ 122631 w 1448334"/>
              <a:gd name="connsiteY6" fmla="*/ 1115533 h 1126271"/>
              <a:gd name="connsiteX7" fmla="*/ 29928 w 1448334"/>
              <a:gd name="connsiteY7" fmla="*/ 902307 h 1126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8334" h="1126271">
                <a:moveTo>
                  <a:pt x="29928" y="902307"/>
                </a:moveTo>
                <a:cubicBezTo>
                  <a:pt x="23748" y="806510"/>
                  <a:pt x="3662" y="687536"/>
                  <a:pt x="85550" y="540750"/>
                </a:cubicBezTo>
                <a:cubicBezTo>
                  <a:pt x="167438" y="393964"/>
                  <a:pt x="385290" y="84940"/>
                  <a:pt x="521254" y="21590"/>
                </a:cubicBezTo>
                <a:cubicBezTo>
                  <a:pt x="657218" y="-41760"/>
                  <a:pt x="754557" y="43222"/>
                  <a:pt x="901337" y="160651"/>
                </a:cubicBezTo>
                <a:cubicBezTo>
                  <a:pt x="1048117" y="278080"/>
                  <a:pt x="1338587" y="577833"/>
                  <a:pt x="1401934" y="726164"/>
                </a:cubicBezTo>
                <a:cubicBezTo>
                  <a:pt x="1465281" y="874495"/>
                  <a:pt x="1494637" y="985743"/>
                  <a:pt x="1281420" y="1050638"/>
                </a:cubicBezTo>
                <a:cubicBezTo>
                  <a:pt x="1068203" y="1115533"/>
                  <a:pt x="331213" y="1143345"/>
                  <a:pt x="122631" y="1115533"/>
                </a:cubicBezTo>
                <a:cubicBezTo>
                  <a:pt x="-85951" y="1087721"/>
                  <a:pt x="36108" y="998104"/>
                  <a:pt x="29928" y="902307"/>
                </a:cubicBezTo>
                <a:close/>
              </a:path>
            </a:pathLst>
          </a:custGeom>
          <a:noFill/>
          <a:ln>
            <a:solidFill>
              <a:srgbClr val="860908"/>
            </a:solidFill>
            <a:prstDash val="dash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TextBox 55"/>
          <p:cNvSpPr txBox="1"/>
          <p:nvPr/>
        </p:nvSpPr>
        <p:spPr>
          <a:xfrm>
            <a:off x="3024177" y="4474524"/>
            <a:ext cx="840757" cy="369332"/>
          </a:xfrm>
          <a:prstGeom prst="rect">
            <a:avLst/>
          </a:prstGeom>
          <a:noFill/>
        </p:spPr>
        <p:txBody>
          <a:bodyPr wrap="none" rtlCol="0">
            <a:spAutoFit/>
          </a:bodyPr>
          <a:lstStyle/>
          <a:p>
            <a:r>
              <a:rPr lang="en-US" dirty="0" err="1" smtClean="0"/>
              <a:t>subtree</a:t>
            </a:r>
            <a:endParaRPr lang="en-US" dirty="0"/>
          </a:p>
        </p:txBody>
      </p:sp>
      <p:sp>
        <p:nvSpPr>
          <p:cNvPr id="57" name="Slide Number Placeholder 2"/>
          <p:cNvSpPr>
            <a:spLocks noGrp="1"/>
          </p:cNvSpPr>
          <p:nvPr>
            <p:ph type="sldNum" sz="quarter" idx="12"/>
          </p:nvPr>
        </p:nvSpPr>
        <p:spPr>
          <a:xfrm>
            <a:off x="7521388" y="5476097"/>
            <a:ext cx="1483056" cy="851848"/>
          </a:xfrm>
        </p:spPr>
        <p:txBody>
          <a:bodyPr/>
          <a:lstStyle/>
          <a:p>
            <a:r>
              <a:rPr lang="en-US" dirty="0" smtClean="0"/>
              <a:t>43</a:t>
            </a:r>
            <a:endParaRPr lang="en-US" dirty="0"/>
          </a:p>
        </p:txBody>
      </p:sp>
    </p:spTree>
    <p:extLst>
      <p:ext uri="{BB962C8B-B14F-4D97-AF65-F5344CB8AC3E}">
        <p14:creationId xmlns:p14="http://schemas.microsoft.com/office/powerpoint/2010/main" val="180687041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Arial" charset="0"/>
                <a:ea typeface="Arial" charset="0"/>
                <a:cs typeface="Arial" charset="0"/>
              </a:rPr>
              <a:t>Example (Insert)</a:t>
            </a:r>
            <a:endParaRPr lang="en-US" cap="none" dirty="0">
              <a:latin typeface="Arial" charset="0"/>
              <a:ea typeface="Arial" charset="0"/>
              <a:cs typeface="Arial" charset="0"/>
            </a:endParaRPr>
          </a:p>
        </p:txBody>
      </p:sp>
      <p:sp>
        <p:nvSpPr>
          <p:cNvPr id="5" name="Content Placeholder 4"/>
          <p:cNvSpPr>
            <a:spLocks noGrp="1"/>
          </p:cNvSpPr>
          <p:nvPr>
            <p:ph idx="1"/>
          </p:nvPr>
        </p:nvSpPr>
        <p:spPr/>
        <p:txBody>
          <a:bodyPr/>
          <a:lstStyle/>
          <a:p>
            <a:pPr marL="0" indent="0">
              <a:buNone/>
            </a:pPr>
            <a:r>
              <a:rPr lang="en-US" sz="1600" dirty="0"/>
              <a:t>6</a:t>
            </a:r>
            <a:r>
              <a:rPr lang="en-US" sz="1600" dirty="0" smtClean="0"/>
              <a:t>) INSERT ‘F’</a:t>
            </a:r>
            <a:endParaRPr lang="en-US" dirty="0"/>
          </a:p>
          <a:p>
            <a:pPr marL="0" indent="0">
              <a:buNone/>
            </a:pPr>
            <a:endParaRPr lang="en-US" sz="1600" dirty="0" smtClean="0"/>
          </a:p>
          <a:p>
            <a:pPr marL="0" indent="0">
              <a:buNone/>
            </a:pPr>
            <a:endParaRPr lang="en-US" sz="1600" dirty="0"/>
          </a:p>
          <a:p>
            <a:pPr marL="0" indent="0">
              <a:buNone/>
            </a:pPr>
            <a:endParaRPr lang="en-US" sz="1600" dirty="0" smtClean="0"/>
          </a:p>
        </p:txBody>
      </p:sp>
      <p:sp>
        <p:nvSpPr>
          <p:cNvPr id="46" name="Oval 45"/>
          <p:cNvSpPr/>
          <p:nvPr/>
        </p:nvSpPr>
        <p:spPr>
          <a:xfrm>
            <a:off x="3027362" y="2199806"/>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47" name="Oval 46"/>
          <p:cNvSpPr/>
          <p:nvPr/>
        </p:nvSpPr>
        <p:spPr>
          <a:xfrm>
            <a:off x="3638642" y="1735138"/>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48" name="Straight Arrow Connector 47"/>
          <p:cNvCxnSpPr>
            <a:stCxn id="47" idx="2"/>
            <a:endCxn id="46" idx="7"/>
          </p:cNvCxnSpPr>
          <p:nvPr/>
        </p:nvCxnSpPr>
        <p:spPr>
          <a:xfrm flipH="1">
            <a:off x="3288481" y="1892740"/>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9" name="Oval 48"/>
          <p:cNvSpPr/>
          <p:nvPr/>
        </p:nvSpPr>
        <p:spPr>
          <a:xfrm>
            <a:off x="3791602" y="2609891"/>
            <a:ext cx="305920" cy="315203"/>
          </a:xfrm>
          <a:prstGeom prst="ellipse">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C</a:t>
            </a:r>
            <a:endParaRPr lang="en-US" sz="1200" dirty="0"/>
          </a:p>
        </p:txBody>
      </p:sp>
      <p:cxnSp>
        <p:nvCxnSpPr>
          <p:cNvPr id="50" name="Straight Arrow Connector 49"/>
          <p:cNvCxnSpPr/>
          <p:nvPr/>
        </p:nvCxnSpPr>
        <p:spPr>
          <a:xfrm>
            <a:off x="3959458" y="1938153"/>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1" name="Oval 50"/>
          <p:cNvSpPr/>
          <p:nvPr/>
        </p:nvSpPr>
        <p:spPr>
          <a:xfrm>
            <a:off x="4189665" y="2088364"/>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52" name="Straight Arrow Connector 51"/>
          <p:cNvCxnSpPr>
            <a:stCxn id="51" idx="3"/>
            <a:endCxn id="49" idx="7"/>
          </p:cNvCxnSpPr>
          <p:nvPr/>
        </p:nvCxnSpPr>
        <p:spPr>
          <a:xfrm flipH="1">
            <a:off x="4052721" y="2357407"/>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53" name="Oval 52"/>
          <p:cNvSpPr/>
          <p:nvPr/>
        </p:nvSpPr>
        <p:spPr>
          <a:xfrm>
            <a:off x="4666096" y="2532795"/>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54" name="Straight Arrow Connector 53"/>
          <p:cNvCxnSpPr>
            <a:stCxn id="51" idx="5"/>
            <a:endCxn id="53" idx="1"/>
          </p:cNvCxnSpPr>
          <p:nvPr/>
        </p:nvCxnSpPr>
        <p:spPr>
          <a:xfrm>
            <a:off x="4450784" y="2357407"/>
            <a:ext cx="260113" cy="221548"/>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57" name="Oval 56"/>
          <p:cNvSpPr/>
          <p:nvPr/>
        </p:nvSpPr>
        <p:spPr>
          <a:xfrm>
            <a:off x="5171039" y="2912514"/>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58" name="Straight Arrow Connector 57"/>
          <p:cNvCxnSpPr/>
          <p:nvPr/>
        </p:nvCxnSpPr>
        <p:spPr>
          <a:xfrm>
            <a:off x="4972016" y="2737224"/>
            <a:ext cx="260113" cy="221548"/>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4" name="TextBox 3"/>
          <p:cNvSpPr txBox="1"/>
          <p:nvPr/>
        </p:nvSpPr>
        <p:spPr>
          <a:xfrm>
            <a:off x="5232129" y="1938153"/>
            <a:ext cx="2648306" cy="369332"/>
          </a:xfrm>
          <a:prstGeom prst="rect">
            <a:avLst/>
          </a:prstGeom>
          <a:noFill/>
        </p:spPr>
        <p:txBody>
          <a:bodyPr wrap="none" rtlCol="0">
            <a:spAutoFit/>
          </a:bodyPr>
          <a:lstStyle/>
          <a:p>
            <a:r>
              <a:rPr lang="en-US" dirty="0" smtClean="0"/>
              <a:t>F’s uncle is red (recoloring)</a:t>
            </a:r>
            <a:endParaRPr lang="en-US" dirty="0"/>
          </a:p>
        </p:txBody>
      </p:sp>
      <p:sp>
        <p:nvSpPr>
          <p:cNvPr id="59" name="Oval 58"/>
          <p:cNvSpPr/>
          <p:nvPr/>
        </p:nvSpPr>
        <p:spPr>
          <a:xfrm>
            <a:off x="3119505" y="3710941"/>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60" name="Oval 59"/>
          <p:cNvSpPr/>
          <p:nvPr/>
        </p:nvSpPr>
        <p:spPr>
          <a:xfrm>
            <a:off x="3730785" y="3246273"/>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61" name="Straight Arrow Connector 60"/>
          <p:cNvCxnSpPr>
            <a:stCxn id="60" idx="2"/>
            <a:endCxn id="59" idx="7"/>
          </p:cNvCxnSpPr>
          <p:nvPr/>
        </p:nvCxnSpPr>
        <p:spPr>
          <a:xfrm flipH="1">
            <a:off x="3380624" y="3403875"/>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2" name="Oval 61"/>
          <p:cNvSpPr/>
          <p:nvPr/>
        </p:nvSpPr>
        <p:spPr>
          <a:xfrm>
            <a:off x="3883745" y="4121026"/>
            <a:ext cx="305920" cy="315203"/>
          </a:xfrm>
          <a:prstGeom prst="ellipse">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C</a:t>
            </a:r>
            <a:endParaRPr lang="en-US" sz="1200" dirty="0"/>
          </a:p>
        </p:txBody>
      </p:sp>
      <p:cxnSp>
        <p:nvCxnSpPr>
          <p:cNvPr id="63" name="Straight Arrow Connector 62"/>
          <p:cNvCxnSpPr/>
          <p:nvPr/>
        </p:nvCxnSpPr>
        <p:spPr>
          <a:xfrm>
            <a:off x="4051601" y="3449288"/>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4" name="Oval 63"/>
          <p:cNvSpPr/>
          <p:nvPr/>
        </p:nvSpPr>
        <p:spPr>
          <a:xfrm>
            <a:off x="4281808" y="3599499"/>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65" name="Straight Arrow Connector 64"/>
          <p:cNvCxnSpPr>
            <a:stCxn id="64" idx="3"/>
            <a:endCxn id="62" idx="7"/>
          </p:cNvCxnSpPr>
          <p:nvPr/>
        </p:nvCxnSpPr>
        <p:spPr>
          <a:xfrm flipH="1">
            <a:off x="4144864" y="3868542"/>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66" name="Oval 65"/>
          <p:cNvSpPr/>
          <p:nvPr/>
        </p:nvSpPr>
        <p:spPr>
          <a:xfrm>
            <a:off x="4758239" y="4043930"/>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67" name="Straight Arrow Connector 66"/>
          <p:cNvCxnSpPr>
            <a:stCxn id="64" idx="5"/>
            <a:endCxn id="66" idx="1"/>
          </p:cNvCxnSpPr>
          <p:nvPr/>
        </p:nvCxnSpPr>
        <p:spPr>
          <a:xfrm>
            <a:off x="4542927" y="3868542"/>
            <a:ext cx="260113" cy="221548"/>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68" name="Oval 67"/>
          <p:cNvSpPr/>
          <p:nvPr/>
        </p:nvSpPr>
        <p:spPr>
          <a:xfrm>
            <a:off x="5263182" y="4423649"/>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69" name="Straight Arrow Connector 68"/>
          <p:cNvCxnSpPr/>
          <p:nvPr/>
        </p:nvCxnSpPr>
        <p:spPr>
          <a:xfrm>
            <a:off x="5064159" y="4248359"/>
            <a:ext cx="260113" cy="221548"/>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70" name="TextBox 69"/>
          <p:cNvSpPr txBox="1"/>
          <p:nvPr/>
        </p:nvSpPr>
        <p:spPr>
          <a:xfrm>
            <a:off x="5324272" y="3449288"/>
            <a:ext cx="3735061" cy="1200329"/>
          </a:xfrm>
          <a:prstGeom prst="rect">
            <a:avLst/>
          </a:prstGeom>
          <a:noFill/>
        </p:spPr>
        <p:txBody>
          <a:bodyPr wrap="square" rtlCol="0">
            <a:spAutoFit/>
          </a:bodyPr>
          <a:lstStyle/>
          <a:p>
            <a:pPr marL="0" lvl="1"/>
            <a:r>
              <a:rPr lang="en-US" dirty="0"/>
              <a:t>recolor all other nodes in the </a:t>
            </a:r>
            <a:r>
              <a:rPr lang="en-US" dirty="0" err="1"/>
              <a:t>subtree</a:t>
            </a:r>
            <a:r>
              <a:rPr lang="en-US" dirty="0"/>
              <a:t> to apposite color (i.e., red to black, and black to red)</a:t>
            </a:r>
          </a:p>
          <a:p>
            <a:endParaRPr lang="en-US" dirty="0"/>
          </a:p>
        </p:txBody>
      </p:sp>
      <p:sp>
        <p:nvSpPr>
          <p:cNvPr id="9" name="Freeform 8"/>
          <p:cNvSpPr/>
          <p:nvPr/>
        </p:nvSpPr>
        <p:spPr>
          <a:xfrm>
            <a:off x="3658740" y="3440932"/>
            <a:ext cx="2077116" cy="1509847"/>
          </a:xfrm>
          <a:custGeom>
            <a:avLst/>
            <a:gdLst>
              <a:gd name="connsiteX0" fmla="*/ 123038 w 2077116"/>
              <a:gd name="connsiteY0" fmla="*/ 980549 h 1509847"/>
              <a:gd name="connsiteX1" fmla="*/ 188890 w 2077116"/>
              <a:gd name="connsiteY1" fmla="*/ 623068 h 1509847"/>
              <a:gd name="connsiteX2" fmla="*/ 725112 w 2077116"/>
              <a:gd name="connsiteY2" fmla="*/ 2179 h 1509847"/>
              <a:gd name="connsiteX3" fmla="*/ 1355408 w 2077116"/>
              <a:gd name="connsiteY3" fmla="*/ 444327 h 1509847"/>
              <a:gd name="connsiteX4" fmla="*/ 2042149 w 2077116"/>
              <a:gd name="connsiteY4" fmla="*/ 1140475 h 1509847"/>
              <a:gd name="connsiteX5" fmla="*/ 1778741 w 2077116"/>
              <a:gd name="connsiteY5" fmla="*/ 1507364 h 1509847"/>
              <a:gd name="connsiteX6" fmla="*/ 123038 w 2077116"/>
              <a:gd name="connsiteY6" fmla="*/ 980549 h 1509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7116" h="1509847">
                <a:moveTo>
                  <a:pt x="123038" y="980549"/>
                </a:moveTo>
                <a:cubicBezTo>
                  <a:pt x="-141937" y="833166"/>
                  <a:pt x="88544" y="786130"/>
                  <a:pt x="188890" y="623068"/>
                </a:cubicBezTo>
                <a:cubicBezTo>
                  <a:pt x="289236" y="460006"/>
                  <a:pt x="530692" y="31969"/>
                  <a:pt x="725112" y="2179"/>
                </a:cubicBezTo>
                <a:cubicBezTo>
                  <a:pt x="919532" y="-27611"/>
                  <a:pt x="1135902" y="254611"/>
                  <a:pt x="1355408" y="444327"/>
                </a:cubicBezTo>
                <a:cubicBezTo>
                  <a:pt x="1574914" y="634043"/>
                  <a:pt x="1971594" y="963302"/>
                  <a:pt x="2042149" y="1140475"/>
                </a:cubicBezTo>
                <a:cubicBezTo>
                  <a:pt x="2112704" y="1317648"/>
                  <a:pt x="2100161" y="1535586"/>
                  <a:pt x="1778741" y="1507364"/>
                </a:cubicBezTo>
                <a:cubicBezTo>
                  <a:pt x="1457321" y="1479142"/>
                  <a:pt x="388013" y="1127932"/>
                  <a:pt x="123038" y="980549"/>
                </a:cubicBezTo>
                <a:close/>
              </a:path>
            </a:pathLst>
          </a:custGeom>
          <a:noFill/>
          <a:ln>
            <a:solidFill>
              <a:srgbClr val="860908"/>
            </a:solidFill>
            <a:prstDash val="dash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a:off x="2912903" y="4359133"/>
            <a:ext cx="840757" cy="369332"/>
          </a:xfrm>
          <a:prstGeom prst="rect">
            <a:avLst/>
          </a:prstGeom>
          <a:noFill/>
        </p:spPr>
        <p:txBody>
          <a:bodyPr wrap="none" rtlCol="0">
            <a:spAutoFit/>
          </a:bodyPr>
          <a:lstStyle/>
          <a:p>
            <a:r>
              <a:rPr lang="en-US" dirty="0" err="1" smtClean="0"/>
              <a:t>subtree</a:t>
            </a:r>
            <a:endParaRPr lang="en-US" dirty="0"/>
          </a:p>
        </p:txBody>
      </p:sp>
      <p:sp>
        <p:nvSpPr>
          <p:cNvPr id="72" name="Oval 71"/>
          <p:cNvSpPr/>
          <p:nvPr/>
        </p:nvSpPr>
        <p:spPr>
          <a:xfrm>
            <a:off x="3405327" y="5373188"/>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73" name="Oval 72"/>
          <p:cNvSpPr/>
          <p:nvPr/>
        </p:nvSpPr>
        <p:spPr>
          <a:xfrm>
            <a:off x="4016607" y="4908520"/>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74" name="Straight Arrow Connector 73"/>
          <p:cNvCxnSpPr>
            <a:stCxn id="73" idx="2"/>
            <a:endCxn id="72" idx="7"/>
          </p:cNvCxnSpPr>
          <p:nvPr/>
        </p:nvCxnSpPr>
        <p:spPr>
          <a:xfrm flipH="1">
            <a:off x="3666446" y="5066122"/>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5" name="Oval 74"/>
          <p:cNvSpPr/>
          <p:nvPr/>
        </p:nvSpPr>
        <p:spPr>
          <a:xfrm>
            <a:off x="4169567" y="5783273"/>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C</a:t>
            </a:r>
            <a:endParaRPr lang="en-US" sz="1200" dirty="0"/>
          </a:p>
        </p:txBody>
      </p:sp>
      <p:cxnSp>
        <p:nvCxnSpPr>
          <p:cNvPr id="76" name="Straight Arrow Connector 75"/>
          <p:cNvCxnSpPr/>
          <p:nvPr/>
        </p:nvCxnSpPr>
        <p:spPr>
          <a:xfrm>
            <a:off x="4337423" y="5111535"/>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7" name="Oval 76"/>
          <p:cNvSpPr/>
          <p:nvPr/>
        </p:nvSpPr>
        <p:spPr>
          <a:xfrm>
            <a:off x="4567630" y="5261746"/>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78" name="Straight Arrow Connector 77"/>
          <p:cNvCxnSpPr>
            <a:stCxn id="77" idx="3"/>
            <a:endCxn id="75" idx="7"/>
          </p:cNvCxnSpPr>
          <p:nvPr/>
        </p:nvCxnSpPr>
        <p:spPr>
          <a:xfrm flipH="1">
            <a:off x="4430686" y="5530789"/>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79" name="Oval 78"/>
          <p:cNvSpPr/>
          <p:nvPr/>
        </p:nvSpPr>
        <p:spPr>
          <a:xfrm>
            <a:off x="5044061" y="5706177"/>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80" name="Straight Arrow Connector 79"/>
          <p:cNvCxnSpPr>
            <a:stCxn id="77" idx="5"/>
            <a:endCxn id="79" idx="1"/>
          </p:cNvCxnSpPr>
          <p:nvPr/>
        </p:nvCxnSpPr>
        <p:spPr>
          <a:xfrm>
            <a:off x="4828749" y="5530789"/>
            <a:ext cx="260113" cy="221548"/>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81" name="Oval 80"/>
          <p:cNvSpPr/>
          <p:nvPr/>
        </p:nvSpPr>
        <p:spPr>
          <a:xfrm>
            <a:off x="5549004" y="6085896"/>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82" name="Straight Arrow Connector 81"/>
          <p:cNvCxnSpPr/>
          <p:nvPr/>
        </p:nvCxnSpPr>
        <p:spPr>
          <a:xfrm>
            <a:off x="5349981" y="5910606"/>
            <a:ext cx="260113" cy="221548"/>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83" name="Freeform 82"/>
          <p:cNvSpPr/>
          <p:nvPr/>
        </p:nvSpPr>
        <p:spPr>
          <a:xfrm>
            <a:off x="3944562" y="5103179"/>
            <a:ext cx="2077116" cy="1509847"/>
          </a:xfrm>
          <a:custGeom>
            <a:avLst/>
            <a:gdLst>
              <a:gd name="connsiteX0" fmla="*/ 123038 w 2077116"/>
              <a:gd name="connsiteY0" fmla="*/ 980549 h 1509847"/>
              <a:gd name="connsiteX1" fmla="*/ 188890 w 2077116"/>
              <a:gd name="connsiteY1" fmla="*/ 623068 h 1509847"/>
              <a:gd name="connsiteX2" fmla="*/ 725112 w 2077116"/>
              <a:gd name="connsiteY2" fmla="*/ 2179 h 1509847"/>
              <a:gd name="connsiteX3" fmla="*/ 1355408 w 2077116"/>
              <a:gd name="connsiteY3" fmla="*/ 444327 h 1509847"/>
              <a:gd name="connsiteX4" fmla="*/ 2042149 w 2077116"/>
              <a:gd name="connsiteY4" fmla="*/ 1140475 h 1509847"/>
              <a:gd name="connsiteX5" fmla="*/ 1778741 w 2077116"/>
              <a:gd name="connsiteY5" fmla="*/ 1507364 h 1509847"/>
              <a:gd name="connsiteX6" fmla="*/ 123038 w 2077116"/>
              <a:gd name="connsiteY6" fmla="*/ 980549 h 15098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7116" h="1509847">
                <a:moveTo>
                  <a:pt x="123038" y="980549"/>
                </a:moveTo>
                <a:cubicBezTo>
                  <a:pt x="-141937" y="833166"/>
                  <a:pt x="88544" y="786130"/>
                  <a:pt x="188890" y="623068"/>
                </a:cubicBezTo>
                <a:cubicBezTo>
                  <a:pt x="289236" y="460006"/>
                  <a:pt x="530692" y="31969"/>
                  <a:pt x="725112" y="2179"/>
                </a:cubicBezTo>
                <a:cubicBezTo>
                  <a:pt x="919532" y="-27611"/>
                  <a:pt x="1135902" y="254611"/>
                  <a:pt x="1355408" y="444327"/>
                </a:cubicBezTo>
                <a:cubicBezTo>
                  <a:pt x="1574914" y="634043"/>
                  <a:pt x="1971594" y="963302"/>
                  <a:pt x="2042149" y="1140475"/>
                </a:cubicBezTo>
                <a:cubicBezTo>
                  <a:pt x="2112704" y="1317648"/>
                  <a:pt x="2100161" y="1535586"/>
                  <a:pt x="1778741" y="1507364"/>
                </a:cubicBezTo>
                <a:cubicBezTo>
                  <a:pt x="1457321" y="1479142"/>
                  <a:pt x="388013" y="1127932"/>
                  <a:pt x="123038" y="980549"/>
                </a:cubicBezTo>
                <a:close/>
              </a:path>
            </a:pathLst>
          </a:custGeom>
          <a:noFill/>
          <a:ln>
            <a:solidFill>
              <a:srgbClr val="860908"/>
            </a:solidFill>
            <a:prstDash val="dash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TextBox 83"/>
          <p:cNvSpPr txBox="1"/>
          <p:nvPr/>
        </p:nvSpPr>
        <p:spPr>
          <a:xfrm>
            <a:off x="3198725" y="6021380"/>
            <a:ext cx="840757" cy="369332"/>
          </a:xfrm>
          <a:prstGeom prst="rect">
            <a:avLst/>
          </a:prstGeom>
          <a:noFill/>
        </p:spPr>
        <p:txBody>
          <a:bodyPr wrap="none" rtlCol="0">
            <a:spAutoFit/>
          </a:bodyPr>
          <a:lstStyle/>
          <a:p>
            <a:r>
              <a:rPr lang="en-US" dirty="0" err="1" smtClean="0"/>
              <a:t>subtree</a:t>
            </a:r>
            <a:endParaRPr lang="en-US" dirty="0"/>
          </a:p>
        </p:txBody>
      </p:sp>
      <p:sp>
        <p:nvSpPr>
          <p:cNvPr id="43" name="Slide Number Placeholder 2"/>
          <p:cNvSpPr>
            <a:spLocks noGrp="1"/>
          </p:cNvSpPr>
          <p:nvPr>
            <p:ph type="sldNum" sz="quarter" idx="12"/>
          </p:nvPr>
        </p:nvSpPr>
        <p:spPr>
          <a:xfrm>
            <a:off x="7521388" y="5476097"/>
            <a:ext cx="1483056" cy="851848"/>
          </a:xfrm>
        </p:spPr>
        <p:txBody>
          <a:bodyPr/>
          <a:lstStyle/>
          <a:p>
            <a:r>
              <a:rPr lang="en-US" dirty="0" smtClean="0"/>
              <a:t>44</a:t>
            </a:r>
            <a:endParaRPr lang="en-US" dirty="0"/>
          </a:p>
        </p:txBody>
      </p:sp>
    </p:spTree>
    <p:extLst>
      <p:ext uri="{BB962C8B-B14F-4D97-AF65-F5344CB8AC3E}">
        <p14:creationId xmlns:p14="http://schemas.microsoft.com/office/powerpoint/2010/main" val="97884774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Arial" charset="0"/>
                <a:ea typeface="Arial" charset="0"/>
                <a:cs typeface="Arial" charset="0"/>
              </a:rPr>
              <a:t>Example (Insert)</a:t>
            </a:r>
            <a:endParaRPr lang="en-US" cap="none" dirty="0">
              <a:latin typeface="Arial" charset="0"/>
              <a:ea typeface="Arial" charset="0"/>
              <a:cs typeface="Arial" charset="0"/>
            </a:endParaRPr>
          </a:p>
        </p:txBody>
      </p:sp>
      <p:sp>
        <p:nvSpPr>
          <p:cNvPr id="5" name="Content Placeholder 4"/>
          <p:cNvSpPr>
            <a:spLocks noGrp="1"/>
          </p:cNvSpPr>
          <p:nvPr>
            <p:ph idx="1"/>
          </p:nvPr>
        </p:nvSpPr>
        <p:spPr/>
        <p:txBody>
          <a:bodyPr/>
          <a:lstStyle/>
          <a:p>
            <a:pPr marL="0" indent="0">
              <a:buNone/>
            </a:pPr>
            <a:r>
              <a:rPr lang="en-US" sz="1600" dirty="0"/>
              <a:t>6</a:t>
            </a:r>
            <a:r>
              <a:rPr lang="en-US" sz="1600" dirty="0" smtClean="0"/>
              <a:t>) INSERT ‘H’</a:t>
            </a:r>
            <a:endParaRPr lang="en-US" dirty="0"/>
          </a:p>
          <a:p>
            <a:pPr marL="0" indent="0">
              <a:buNone/>
            </a:pPr>
            <a:endParaRPr lang="en-US" sz="1600" dirty="0" smtClean="0"/>
          </a:p>
          <a:p>
            <a:pPr marL="0" indent="0">
              <a:buNone/>
            </a:pPr>
            <a:endParaRPr lang="en-US" sz="1600" dirty="0"/>
          </a:p>
          <a:p>
            <a:pPr marL="0" indent="0">
              <a:buNone/>
            </a:pPr>
            <a:endParaRPr lang="en-US" sz="1600" dirty="0" smtClean="0"/>
          </a:p>
        </p:txBody>
      </p:sp>
      <p:sp>
        <p:nvSpPr>
          <p:cNvPr id="72" name="Oval 71"/>
          <p:cNvSpPr/>
          <p:nvPr/>
        </p:nvSpPr>
        <p:spPr>
          <a:xfrm>
            <a:off x="2659490" y="2109901"/>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73" name="Oval 72"/>
          <p:cNvSpPr/>
          <p:nvPr/>
        </p:nvSpPr>
        <p:spPr>
          <a:xfrm>
            <a:off x="3270770" y="1645233"/>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74" name="Straight Arrow Connector 73"/>
          <p:cNvCxnSpPr>
            <a:stCxn id="73" idx="2"/>
            <a:endCxn id="72" idx="7"/>
          </p:cNvCxnSpPr>
          <p:nvPr/>
        </p:nvCxnSpPr>
        <p:spPr>
          <a:xfrm flipH="1">
            <a:off x="2920609" y="1802835"/>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5" name="Oval 74"/>
          <p:cNvSpPr/>
          <p:nvPr/>
        </p:nvSpPr>
        <p:spPr>
          <a:xfrm>
            <a:off x="3423730" y="2519986"/>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C</a:t>
            </a:r>
            <a:endParaRPr lang="en-US" sz="1200" dirty="0"/>
          </a:p>
        </p:txBody>
      </p:sp>
      <p:cxnSp>
        <p:nvCxnSpPr>
          <p:cNvPr id="76" name="Straight Arrow Connector 75"/>
          <p:cNvCxnSpPr/>
          <p:nvPr/>
        </p:nvCxnSpPr>
        <p:spPr>
          <a:xfrm>
            <a:off x="3591586" y="1848248"/>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7" name="Oval 76"/>
          <p:cNvSpPr/>
          <p:nvPr/>
        </p:nvSpPr>
        <p:spPr>
          <a:xfrm>
            <a:off x="3821793" y="1998459"/>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78" name="Straight Arrow Connector 77"/>
          <p:cNvCxnSpPr>
            <a:stCxn id="77" idx="3"/>
            <a:endCxn id="75" idx="7"/>
          </p:cNvCxnSpPr>
          <p:nvPr/>
        </p:nvCxnSpPr>
        <p:spPr>
          <a:xfrm flipH="1">
            <a:off x="3684849" y="2267502"/>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79" name="Oval 78"/>
          <p:cNvSpPr/>
          <p:nvPr/>
        </p:nvSpPr>
        <p:spPr>
          <a:xfrm>
            <a:off x="4298224" y="2442890"/>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80" name="Straight Arrow Connector 79"/>
          <p:cNvCxnSpPr>
            <a:stCxn id="77" idx="5"/>
            <a:endCxn id="79" idx="1"/>
          </p:cNvCxnSpPr>
          <p:nvPr/>
        </p:nvCxnSpPr>
        <p:spPr>
          <a:xfrm>
            <a:off x="4082912" y="2267502"/>
            <a:ext cx="260113" cy="221548"/>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81" name="Oval 80"/>
          <p:cNvSpPr/>
          <p:nvPr/>
        </p:nvSpPr>
        <p:spPr>
          <a:xfrm>
            <a:off x="4803167" y="2822609"/>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82" name="Straight Arrow Connector 81"/>
          <p:cNvCxnSpPr/>
          <p:nvPr/>
        </p:nvCxnSpPr>
        <p:spPr>
          <a:xfrm>
            <a:off x="4604144" y="2647319"/>
            <a:ext cx="260113" cy="221548"/>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84" name="TextBox 83"/>
          <p:cNvSpPr txBox="1"/>
          <p:nvPr/>
        </p:nvSpPr>
        <p:spPr>
          <a:xfrm>
            <a:off x="3199204" y="4706208"/>
            <a:ext cx="840757" cy="369332"/>
          </a:xfrm>
          <a:prstGeom prst="rect">
            <a:avLst/>
          </a:prstGeom>
          <a:noFill/>
        </p:spPr>
        <p:txBody>
          <a:bodyPr wrap="none" rtlCol="0">
            <a:spAutoFit/>
          </a:bodyPr>
          <a:lstStyle/>
          <a:p>
            <a:r>
              <a:rPr lang="en-US" dirty="0" err="1" smtClean="0"/>
              <a:t>subtree</a:t>
            </a:r>
            <a:endParaRPr lang="en-US" dirty="0"/>
          </a:p>
        </p:txBody>
      </p:sp>
      <p:sp>
        <p:nvSpPr>
          <p:cNvPr id="43" name="Oval 42"/>
          <p:cNvSpPr/>
          <p:nvPr/>
        </p:nvSpPr>
        <p:spPr>
          <a:xfrm>
            <a:off x="5289298" y="3221628"/>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H</a:t>
            </a:r>
            <a:endParaRPr lang="en-US" sz="1200" dirty="0"/>
          </a:p>
        </p:txBody>
      </p:sp>
      <p:cxnSp>
        <p:nvCxnSpPr>
          <p:cNvPr id="44" name="Straight Arrow Connector 43"/>
          <p:cNvCxnSpPr/>
          <p:nvPr/>
        </p:nvCxnSpPr>
        <p:spPr>
          <a:xfrm>
            <a:off x="5112618" y="3048256"/>
            <a:ext cx="260113" cy="221548"/>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3" name="TextBox 2"/>
          <p:cNvSpPr txBox="1"/>
          <p:nvPr/>
        </p:nvSpPr>
        <p:spPr>
          <a:xfrm>
            <a:off x="5289298" y="1802834"/>
            <a:ext cx="3638009" cy="646331"/>
          </a:xfrm>
          <a:prstGeom prst="rect">
            <a:avLst/>
          </a:prstGeom>
          <a:noFill/>
        </p:spPr>
        <p:txBody>
          <a:bodyPr wrap="square" rtlCol="0">
            <a:spAutoFit/>
          </a:bodyPr>
          <a:lstStyle/>
          <a:p>
            <a:r>
              <a:rPr lang="en-US" dirty="0" smtClean="0"/>
              <a:t>H’s uncle is Null (Restructuring- rotate left)</a:t>
            </a:r>
            <a:endParaRPr lang="en-US" dirty="0"/>
          </a:p>
        </p:txBody>
      </p:sp>
      <p:sp>
        <p:nvSpPr>
          <p:cNvPr id="55" name="Oval 54"/>
          <p:cNvSpPr/>
          <p:nvPr/>
        </p:nvSpPr>
        <p:spPr>
          <a:xfrm>
            <a:off x="2832857" y="3737852"/>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56" name="Oval 55"/>
          <p:cNvSpPr/>
          <p:nvPr/>
        </p:nvSpPr>
        <p:spPr>
          <a:xfrm>
            <a:off x="3444137" y="3273184"/>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85" name="Straight Arrow Connector 84"/>
          <p:cNvCxnSpPr>
            <a:stCxn id="56" idx="2"/>
            <a:endCxn id="55" idx="7"/>
          </p:cNvCxnSpPr>
          <p:nvPr/>
        </p:nvCxnSpPr>
        <p:spPr>
          <a:xfrm flipH="1">
            <a:off x="3093976" y="3430786"/>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6" name="Oval 85"/>
          <p:cNvSpPr/>
          <p:nvPr/>
        </p:nvSpPr>
        <p:spPr>
          <a:xfrm>
            <a:off x="3597097" y="4147937"/>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C</a:t>
            </a:r>
            <a:endParaRPr lang="en-US" sz="1200" dirty="0"/>
          </a:p>
        </p:txBody>
      </p:sp>
      <p:cxnSp>
        <p:nvCxnSpPr>
          <p:cNvPr id="87" name="Straight Arrow Connector 86"/>
          <p:cNvCxnSpPr/>
          <p:nvPr/>
        </p:nvCxnSpPr>
        <p:spPr>
          <a:xfrm>
            <a:off x="3764953" y="3476199"/>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8" name="Oval 87"/>
          <p:cNvSpPr/>
          <p:nvPr/>
        </p:nvSpPr>
        <p:spPr>
          <a:xfrm>
            <a:off x="3995160" y="3626410"/>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89" name="Straight Arrow Connector 88"/>
          <p:cNvCxnSpPr>
            <a:stCxn id="88" idx="3"/>
            <a:endCxn id="86" idx="7"/>
          </p:cNvCxnSpPr>
          <p:nvPr/>
        </p:nvCxnSpPr>
        <p:spPr>
          <a:xfrm flipH="1">
            <a:off x="3858216" y="3895453"/>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90" name="Oval 89"/>
          <p:cNvSpPr/>
          <p:nvPr/>
        </p:nvSpPr>
        <p:spPr>
          <a:xfrm>
            <a:off x="4190065" y="4676207"/>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91" name="Straight Arrow Connector 90"/>
          <p:cNvCxnSpPr>
            <a:stCxn id="88" idx="5"/>
            <a:endCxn id="92" idx="1"/>
          </p:cNvCxnSpPr>
          <p:nvPr/>
        </p:nvCxnSpPr>
        <p:spPr>
          <a:xfrm>
            <a:off x="4256279" y="3895453"/>
            <a:ext cx="313625" cy="261871"/>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92" name="Oval 91"/>
          <p:cNvSpPr/>
          <p:nvPr/>
        </p:nvSpPr>
        <p:spPr>
          <a:xfrm>
            <a:off x="4525103" y="4111164"/>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93" name="Straight Arrow Connector 92"/>
          <p:cNvCxnSpPr>
            <a:stCxn id="92" idx="3"/>
            <a:endCxn id="90" idx="0"/>
          </p:cNvCxnSpPr>
          <p:nvPr/>
        </p:nvCxnSpPr>
        <p:spPr>
          <a:xfrm flipH="1">
            <a:off x="4343025" y="4380207"/>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94" name="Oval 93"/>
          <p:cNvSpPr/>
          <p:nvPr/>
        </p:nvSpPr>
        <p:spPr>
          <a:xfrm>
            <a:off x="4983378" y="4621830"/>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H</a:t>
            </a:r>
            <a:endParaRPr lang="en-US" sz="1200" dirty="0"/>
          </a:p>
        </p:txBody>
      </p:sp>
      <p:cxnSp>
        <p:nvCxnSpPr>
          <p:cNvPr id="95" name="Straight Arrow Connector 94"/>
          <p:cNvCxnSpPr>
            <a:endCxn id="94" idx="1"/>
          </p:cNvCxnSpPr>
          <p:nvPr/>
        </p:nvCxnSpPr>
        <p:spPr>
          <a:xfrm>
            <a:off x="4794861" y="4380207"/>
            <a:ext cx="233318" cy="287783"/>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96" name="TextBox 95"/>
          <p:cNvSpPr txBox="1"/>
          <p:nvPr/>
        </p:nvSpPr>
        <p:spPr>
          <a:xfrm>
            <a:off x="5289298" y="3732455"/>
            <a:ext cx="3638009" cy="1200329"/>
          </a:xfrm>
          <a:prstGeom prst="rect">
            <a:avLst/>
          </a:prstGeom>
          <a:noFill/>
        </p:spPr>
        <p:txBody>
          <a:bodyPr wrap="square" rtlCol="0">
            <a:spAutoFit/>
          </a:bodyPr>
          <a:lstStyle/>
          <a:p>
            <a:pPr lvl="1"/>
            <a:r>
              <a:rPr lang="en-US" dirty="0"/>
              <a:t> When you restructure, the root of the restructured </a:t>
            </a:r>
            <a:r>
              <a:rPr lang="en-US" dirty="0" err="1"/>
              <a:t>subtree</a:t>
            </a:r>
            <a:r>
              <a:rPr lang="en-US" dirty="0"/>
              <a:t> is colored black and its children are colored red.</a:t>
            </a:r>
          </a:p>
        </p:txBody>
      </p:sp>
      <p:sp>
        <p:nvSpPr>
          <p:cNvPr id="15" name="Freeform 14"/>
          <p:cNvSpPr/>
          <p:nvPr/>
        </p:nvSpPr>
        <p:spPr>
          <a:xfrm>
            <a:off x="3903018" y="3941612"/>
            <a:ext cx="1551088" cy="1546641"/>
          </a:xfrm>
          <a:custGeom>
            <a:avLst/>
            <a:gdLst>
              <a:gd name="connsiteX0" fmla="*/ 601239 w 1994949"/>
              <a:gd name="connsiteY0" fmla="*/ 33 h 1801202"/>
              <a:gd name="connsiteX1" fmla="*/ 415833 w 1994949"/>
              <a:gd name="connsiteY1" fmla="*/ 185447 h 1801202"/>
              <a:gd name="connsiteX2" fmla="*/ 17209 w 1994949"/>
              <a:gd name="connsiteY2" fmla="*/ 815855 h 1801202"/>
              <a:gd name="connsiteX3" fmla="*/ 1046214 w 1994949"/>
              <a:gd name="connsiteY3" fmla="*/ 1770737 h 1801202"/>
              <a:gd name="connsiteX4" fmla="*/ 1797109 w 1994949"/>
              <a:gd name="connsiteY4" fmla="*/ 1520428 h 1801202"/>
              <a:gd name="connsiteX5" fmla="*/ 1945434 w 1994949"/>
              <a:gd name="connsiteY5" fmla="*/ 1075435 h 1801202"/>
              <a:gd name="connsiteX6" fmla="*/ 1074025 w 1994949"/>
              <a:gd name="connsiteY6" fmla="*/ 194718 h 1801202"/>
              <a:gd name="connsiteX7" fmla="*/ 601239 w 1994949"/>
              <a:gd name="connsiteY7" fmla="*/ 33 h 180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94949" h="1801202">
                <a:moveTo>
                  <a:pt x="601239" y="33"/>
                </a:moveTo>
                <a:cubicBezTo>
                  <a:pt x="491540" y="-1512"/>
                  <a:pt x="513171" y="49477"/>
                  <a:pt x="415833" y="185447"/>
                </a:cubicBezTo>
                <a:cubicBezTo>
                  <a:pt x="318495" y="321417"/>
                  <a:pt x="-87854" y="551640"/>
                  <a:pt x="17209" y="815855"/>
                </a:cubicBezTo>
                <a:cubicBezTo>
                  <a:pt x="122272" y="1080070"/>
                  <a:pt x="749564" y="1653308"/>
                  <a:pt x="1046214" y="1770737"/>
                </a:cubicBezTo>
                <a:cubicBezTo>
                  <a:pt x="1342864" y="1888166"/>
                  <a:pt x="1647239" y="1636312"/>
                  <a:pt x="1797109" y="1520428"/>
                </a:cubicBezTo>
                <a:cubicBezTo>
                  <a:pt x="1946979" y="1404544"/>
                  <a:pt x="2065948" y="1296387"/>
                  <a:pt x="1945434" y="1075435"/>
                </a:cubicBezTo>
                <a:cubicBezTo>
                  <a:pt x="1824920" y="854483"/>
                  <a:pt x="1302693" y="377042"/>
                  <a:pt x="1074025" y="194718"/>
                </a:cubicBezTo>
                <a:cubicBezTo>
                  <a:pt x="845357" y="12394"/>
                  <a:pt x="710938" y="1578"/>
                  <a:pt x="601239" y="33"/>
                </a:cubicBezTo>
                <a:close/>
              </a:path>
            </a:pathLst>
          </a:custGeom>
          <a:noFill/>
          <a:ln>
            <a:solidFill>
              <a:srgbClr val="860908"/>
            </a:solidFill>
            <a:prstDash val="dash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7" name="TextBox 126"/>
          <p:cNvSpPr txBox="1"/>
          <p:nvPr/>
        </p:nvSpPr>
        <p:spPr>
          <a:xfrm>
            <a:off x="991060" y="5747788"/>
            <a:ext cx="840757" cy="369332"/>
          </a:xfrm>
          <a:prstGeom prst="rect">
            <a:avLst/>
          </a:prstGeom>
          <a:noFill/>
        </p:spPr>
        <p:txBody>
          <a:bodyPr wrap="none" rtlCol="0">
            <a:spAutoFit/>
          </a:bodyPr>
          <a:lstStyle/>
          <a:p>
            <a:r>
              <a:rPr lang="en-US" dirty="0" err="1" smtClean="0"/>
              <a:t>subtree</a:t>
            </a:r>
            <a:endParaRPr lang="en-US" dirty="0"/>
          </a:p>
        </p:txBody>
      </p:sp>
      <p:sp>
        <p:nvSpPr>
          <p:cNvPr id="128" name="Oval 127"/>
          <p:cNvSpPr/>
          <p:nvPr/>
        </p:nvSpPr>
        <p:spPr>
          <a:xfrm>
            <a:off x="806458" y="4733273"/>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129" name="Oval 128"/>
          <p:cNvSpPr/>
          <p:nvPr/>
        </p:nvSpPr>
        <p:spPr>
          <a:xfrm>
            <a:off x="1417738" y="4268605"/>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130" name="Straight Arrow Connector 129"/>
          <p:cNvCxnSpPr>
            <a:stCxn id="129" idx="2"/>
            <a:endCxn id="128" idx="7"/>
          </p:cNvCxnSpPr>
          <p:nvPr/>
        </p:nvCxnSpPr>
        <p:spPr>
          <a:xfrm flipH="1">
            <a:off x="1067577" y="4426207"/>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1" name="Oval 130"/>
          <p:cNvSpPr/>
          <p:nvPr/>
        </p:nvSpPr>
        <p:spPr>
          <a:xfrm>
            <a:off x="1570698" y="5143358"/>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C</a:t>
            </a:r>
            <a:endParaRPr lang="en-US" sz="1200" dirty="0"/>
          </a:p>
        </p:txBody>
      </p:sp>
      <p:cxnSp>
        <p:nvCxnSpPr>
          <p:cNvPr id="132" name="Straight Arrow Connector 131"/>
          <p:cNvCxnSpPr/>
          <p:nvPr/>
        </p:nvCxnSpPr>
        <p:spPr>
          <a:xfrm>
            <a:off x="1738554" y="4471620"/>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3" name="Oval 132"/>
          <p:cNvSpPr/>
          <p:nvPr/>
        </p:nvSpPr>
        <p:spPr>
          <a:xfrm>
            <a:off x="1968761" y="4621831"/>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134" name="Straight Arrow Connector 133"/>
          <p:cNvCxnSpPr>
            <a:stCxn id="133" idx="3"/>
            <a:endCxn id="131" idx="7"/>
          </p:cNvCxnSpPr>
          <p:nvPr/>
        </p:nvCxnSpPr>
        <p:spPr>
          <a:xfrm flipH="1">
            <a:off x="1831817" y="4890874"/>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35" name="Oval 134"/>
          <p:cNvSpPr/>
          <p:nvPr/>
        </p:nvSpPr>
        <p:spPr>
          <a:xfrm>
            <a:off x="2163666" y="5671628"/>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136" name="Straight Arrow Connector 135"/>
          <p:cNvCxnSpPr>
            <a:stCxn id="133" idx="5"/>
            <a:endCxn id="137" idx="1"/>
          </p:cNvCxnSpPr>
          <p:nvPr/>
        </p:nvCxnSpPr>
        <p:spPr>
          <a:xfrm>
            <a:off x="2229880" y="4890874"/>
            <a:ext cx="313625" cy="261871"/>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37" name="Oval 136"/>
          <p:cNvSpPr/>
          <p:nvPr/>
        </p:nvSpPr>
        <p:spPr>
          <a:xfrm>
            <a:off x="2498704" y="5106585"/>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138" name="Straight Arrow Connector 137"/>
          <p:cNvCxnSpPr>
            <a:stCxn id="137" idx="3"/>
            <a:endCxn id="135" idx="0"/>
          </p:cNvCxnSpPr>
          <p:nvPr/>
        </p:nvCxnSpPr>
        <p:spPr>
          <a:xfrm flipH="1">
            <a:off x="2316626" y="5375628"/>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39" name="Oval 138"/>
          <p:cNvSpPr/>
          <p:nvPr/>
        </p:nvSpPr>
        <p:spPr>
          <a:xfrm>
            <a:off x="2956979" y="5617251"/>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H</a:t>
            </a:r>
            <a:endParaRPr lang="en-US" sz="1200" dirty="0"/>
          </a:p>
        </p:txBody>
      </p:sp>
      <p:cxnSp>
        <p:nvCxnSpPr>
          <p:cNvPr id="140" name="Straight Arrow Connector 139"/>
          <p:cNvCxnSpPr>
            <a:endCxn id="139" idx="1"/>
          </p:cNvCxnSpPr>
          <p:nvPr/>
        </p:nvCxnSpPr>
        <p:spPr>
          <a:xfrm>
            <a:off x="2768462" y="5375628"/>
            <a:ext cx="233318" cy="287783"/>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41" name="Freeform 140"/>
          <p:cNvSpPr/>
          <p:nvPr/>
        </p:nvSpPr>
        <p:spPr>
          <a:xfrm>
            <a:off x="1876619" y="4937033"/>
            <a:ext cx="1551088" cy="1546641"/>
          </a:xfrm>
          <a:custGeom>
            <a:avLst/>
            <a:gdLst>
              <a:gd name="connsiteX0" fmla="*/ 601239 w 1994949"/>
              <a:gd name="connsiteY0" fmla="*/ 33 h 1801202"/>
              <a:gd name="connsiteX1" fmla="*/ 415833 w 1994949"/>
              <a:gd name="connsiteY1" fmla="*/ 185447 h 1801202"/>
              <a:gd name="connsiteX2" fmla="*/ 17209 w 1994949"/>
              <a:gd name="connsiteY2" fmla="*/ 815855 h 1801202"/>
              <a:gd name="connsiteX3" fmla="*/ 1046214 w 1994949"/>
              <a:gd name="connsiteY3" fmla="*/ 1770737 h 1801202"/>
              <a:gd name="connsiteX4" fmla="*/ 1797109 w 1994949"/>
              <a:gd name="connsiteY4" fmla="*/ 1520428 h 1801202"/>
              <a:gd name="connsiteX5" fmla="*/ 1945434 w 1994949"/>
              <a:gd name="connsiteY5" fmla="*/ 1075435 h 1801202"/>
              <a:gd name="connsiteX6" fmla="*/ 1074025 w 1994949"/>
              <a:gd name="connsiteY6" fmla="*/ 194718 h 1801202"/>
              <a:gd name="connsiteX7" fmla="*/ 601239 w 1994949"/>
              <a:gd name="connsiteY7" fmla="*/ 33 h 1801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94949" h="1801202">
                <a:moveTo>
                  <a:pt x="601239" y="33"/>
                </a:moveTo>
                <a:cubicBezTo>
                  <a:pt x="491540" y="-1512"/>
                  <a:pt x="513171" y="49477"/>
                  <a:pt x="415833" y="185447"/>
                </a:cubicBezTo>
                <a:cubicBezTo>
                  <a:pt x="318495" y="321417"/>
                  <a:pt x="-87854" y="551640"/>
                  <a:pt x="17209" y="815855"/>
                </a:cubicBezTo>
                <a:cubicBezTo>
                  <a:pt x="122272" y="1080070"/>
                  <a:pt x="749564" y="1653308"/>
                  <a:pt x="1046214" y="1770737"/>
                </a:cubicBezTo>
                <a:cubicBezTo>
                  <a:pt x="1342864" y="1888166"/>
                  <a:pt x="1647239" y="1636312"/>
                  <a:pt x="1797109" y="1520428"/>
                </a:cubicBezTo>
                <a:cubicBezTo>
                  <a:pt x="1946979" y="1404544"/>
                  <a:pt x="2065948" y="1296387"/>
                  <a:pt x="1945434" y="1075435"/>
                </a:cubicBezTo>
                <a:cubicBezTo>
                  <a:pt x="1824920" y="854483"/>
                  <a:pt x="1302693" y="377042"/>
                  <a:pt x="1074025" y="194718"/>
                </a:cubicBezTo>
                <a:cubicBezTo>
                  <a:pt x="845357" y="12394"/>
                  <a:pt x="710938" y="1578"/>
                  <a:pt x="601239" y="33"/>
                </a:cubicBezTo>
                <a:close/>
              </a:path>
            </a:pathLst>
          </a:custGeom>
          <a:noFill/>
          <a:ln>
            <a:solidFill>
              <a:srgbClr val="860908"/>
            </a:solidFill>
            <a:prstDash val="dash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9" name="Slide Number Placeholder 2"/>
          <p:cNvSpPr>
            <a:spLocks noGrp="1"/>
          </p:cNvSpPr>
          <p:nvPr>
            <p:ph type="sldNum" sz="quarter" idx="12"/>
          </p:nvPr>
        </p:nvSpPr>
        <p:spPr>
          <a:xfrm>
            <a:off x="7521388" y="5476097"/>
            <a:ext cx="1483056" cy="851848"/>
          </a:xfrm>
        </p:spPr>
        <p:txBody>
          <a:bodyPr/>
          <a:lstStyle/>
          <a:p>
            <a:r>
              <a:rPr lang="en-US" dirty="0" smtClean="0"/>
              <a:t>45</a:t>
            </a:r>
            <a:endParaRPr lang="en-US" dirty="0"/>
          </a:p>
        </p:txBody>
      </p:sp>
    </p:spTree>
    <p:extLst>
      <p:ext uri="{BB962C8B-B14F-4D97-AF65-F5344CB8AC3E}">
        <p14:creationId xmlns:p14="http://schemas.microsoft.com/office/powerpoint/2010/main" val="178751635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Arial" charset="0"/>
                <a:ea typeface="Arial" charset="0"/>
                <a:cs typeface="Arial" charset="0"/>
              </a:rPr>
              <a:t>Example (Insert)</a:t>
            </a:r>
            <a:endParaRPr lang="en-US" cap="none" dirty="0">
              <a:latin typeface="Arial" charset="0"/>
              <a:ea typeface="Arial" charset="0"/>
              <a:cs typeface="Arial" charset="0"/>
            </a:endParaRPr>
          </a:p>
        </p:txBody>
      </p:sp>
      <p:sp>
        <p:nvSpPr>
          <p:cNvPr id="5" name="Content Placeholder 4"/>
          <p:cNvSpPr>
            <a:spLocks noGrp="1"/>
          </p:cNvSpPr>
          <p:nvPr>
            <p:ph idx="1"/>
          </p:nvPr>
        </p:nvSpPr>
        <p:spPr/>
        <p:txBody>
          <a:bodyPr/>
          <a:lstStyle/>
          <a:p>
            <a:pPr marL="0" indent="0">
              <a:buNone/>
            </a:pPr>
            <a:r>
              <a:rPr lang="en-US" sz="1600" dirty="0" smtClean="0"/>
              <a:t>7) INSERT ‘G’</a:t>
            </a:r>
            <a:endParaRPr lang="en-US" dirty="0"/>
          </a:p>
          <a:p>
            <a:pPr marL="0" indent="0">
              <a:buNone/>
            </a:pPr>
            <a:endParaRPr lang="en-US" sz="1600" dirty="0" smtClean="0"/>
          </a:p>
          <a:p>
            <a:pPr marL="0" indent="0">
              <a:buNone/>
            </a:pPr>
            <a:endParaRPr lang="en-US" sz="1600" dirty="0"/>
          </a:p>
          <a:p>
            <a:pPr marL="0" indent="0">
              <a:buNone/>
            </a:pPr>
            <a:endParaRPr lang="en-US" sz="1600" dirty="0" smtClean="0"/>
          </a:p>
        </p:txBody>
      </p:sp>
      <p:sp>
        <p:nvSpPr>
          <p:cNvPr id="127" name="TextBox 126"/>
          <p:cNvSpPr txBox="1"/>
          <p:nvPr/>
        </p:nvSpPr>
        <p:spPr>
          <a:xfrm>
            <a:off x="2843472" y="4559826"/>
            <a:ext cx="840757" cy="369332"/>
          </a:xfrm>
          <a:prstGeom prst="rect">
            <a:avLst/>
          </a:prstGeom>
          <a:noFill/>
        </p:spPr>
        <p:txBody>
          <a:bodyPr wrap="none" rtlCol="0">
            <a:spAutoFit/>
          </a:bodyPr>
          <a:lstStyle/>
          <a:p>
            <a:r>
              <a:rPr lang="en-US" dirty="0" err="1" smtClean="0"/>
              <a:t>subtree</a:t>
            </a:r>
            <a:endParaRPr lang="en-US" dirty="0"/>
          </a:p>
        </p:txBody>
      </p:sp>
      <p:sp>
        <p:nvSpPr>
          <p:cNvPr id="128" name="Oval 127"/>
          <p:cNvSpPr/>
          <p:nvPr/>
        </p:nvSpPr>
        <p:spPr>
          <a:xfrm>
            <a:off x="3077683" y="1884603"/>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129" name="Oval 128"/>
          <p:cNvSpPr/>
          <p:nvPr/>
        </p:nvSpPr>
        <p:spPr>
          <a:xfrm>
            <a:off x="3688963" y="1419935"/>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130" name="Straight Arrow Connector 129"/>
          <p:cNvCxnSpPr>
            <a:stCxn id="129" idx="2"/>
            <a:endCxn id="128" idx="7"/>
          </p:cNvCxnSpPr>
          <p:nvPr/>
        </p:nvCxnSpPr>
        <p:spPr>
          <a:xfrm flipH="1">
            <a:off x="3338802" y="1577537"/>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1" name="Oval 130"/>
          <p:cNvSpPr/>
          <p:nvPr/>
        </p:nvSpPr>
        <p:spPr>
          <a:xfrm>
            <a:off x="3841923" y="2294688"/>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C</a:t>
            </a:r>
            <a:endParaRPr lang="en-US" sz="1200" dirty="0"/>
          </a:p>
        </p:txBody>
      </p:sp>
      <p:cxnSp>
        <p:nvCxnSpPr>
          <p:cNvPr id="132" name="Straight Arrow Connector 131"/>
          <p:cNvCxnSpPr/>
          <p:nvPr/>
        </p:nvCxnSpPr>
        <p:spPr>
          <a:xfrm>
            <a:off x="4009779" y="1622950"/>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3" name="Oval 132"/>
          <p:cNvSpPr/>
          <p:nvPr/>
        </p:nvSpPr>
        <p:spPr>
          <a:xfrm>
            <a:off x="4239986" y="1773161"/>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134" name="Straight Arrow Connector 133"/>
          <p:cNvCxnSpPr>
            <a:stCxn id="133" idx="3"/>
            <a:endCxn id="131" idx="7"/>
          </p:cNvCxnSpPr>
          <p:nvPr/>
        </p:nvCxnSpPr>
        <p:spPr>
          <a:xfrm flipH="1">
            <a:off x="4103042" y="2042204"/>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35" name="Oval 134"/>
          <p:cNvSpPr/>
          <p:nvPr/>
        </p:nvSpPr>
        <p:spPr>
          <a:xfrm>
            <a:off x="4434891" y="2822958"/>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136" name="Straight Arrow Connector 135"/>
          <p:cNvCxnSpPr>
            <a:stCxn id="133" idx="5"/>
            <a:endCxn id="137" idx="1"/>
          </p:cNvCxnSpPr>
          <p:nvPr/>
        </p:nvCxnSpPr>
        <p:spPr>
          <a:xfrm>
            <a:off x="4501105" y="2042204"/>
            <a:ext cx="313625" cy="261871"/>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37" name="Oval 136"/>
          <p:cNvSpPr/>
          <p:nvPr/>
        </p:nvSpPr>
        <p:spPr>
          <a:xfrm>
            <a:off x="4769929" y="2257915"/>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138" name="Straight Arrow Connector 137"/>
          <p:cNvCxnSpPr>
            <a:stCxn id="137" idx="3"/>
            <a:endCxn id="135" idx="0"/>
          </p:cNvCxnSpPr>
          <p:nvPr/>
        </p:nvCxnSpPr>
        <p:spPr>
          <a:xfrm flipH="1">
            <a:off x="4587851" y="2526958"/>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39" name="Oval 138"/>
          <p:cNvSpPr/>
          <p:nvPr/>
        </p:nvSpPr>
        <p:spPr>
          <a:xfrm>
            <a:off x="5228204" y="2768581"/>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H</a:t>
            </a:r>
            <a:endParaRPr lang="en-US" sz="1200" dirty="0"/>
          </a:p>
        </p:txBody>
      </p:sp>
      <p:cxnSp>
        <p:nvCxnSpPr>
          <p:cNvPr id="49" name="Straight Arrow Connector 48"/>
          <p:cNvCxnSpPr/>
          <p:nvPr/>
        </p:nvCxnSpPr>
        <p:spPr>
          <a:xfrm>
            <a:off x="5011900" y="2544012"/>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0" name="Oval 49"/>
          <p:cNvSpPr/>
          <p:nvPr/>
        </p:nvSpPr>
        <p:spPr>
          <a:xfrm>
            <a:off x="4893211" y="3360705"/>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G</a:t>
            </a:r>
            <a:endParaRPr lang="en-US" sz="1200" dirty="0"/>
          </a:p>
        </p:txBody>
      </p:sp>
      <p:cxnSp>
        <p:nvCxnSpPr>
          <p:cNvPr id="51" name="Straight Arrow Connector 50"/>
          <p:cNvCxnSpPr>
            <a:endCxn id="50" idx="0"/>
          </p:cNvCxnSpPr>
          <p:nvPr/>
        </p:nvCxnSpPr>
        <p:spPr>
          <a:xfrm flipH="1">
            <a:off x="5046171" y="3064705"/>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4" name="TextBox 3"/>
          <p:cNvSpPr txBox="1"/>
          <p:nvPr/>
        </p:nvSpPr>
        <p:spPr>
          <a:xfrm>
            <a:off x="5302364" y="1773161"/>
            <a:ext cx="2702858" cy="369332"/>
          </a:xfrm>
          <a:prstGeom prst="rect">
            <a:avLst/>
          </a:prstGeom>
          <a:noFill/>
        </p:spPr>
        <p:txBody>
          <a:bodyPr wrap="none" rtlCol="0">
            <a:spAutoFit/>
          </a:bodyPr>
          <a:lstStyle/>
          <a:p>
            <a:r>
              <a:rPr lang="en-US" dirty="0" smtClean="0"/>
              <a:t>G’s uncle is red (recoloring)</a:t>
            </a:r>
            <a:endParaRPr lang="en-US" dirty="0"/>
          </a:p>
        </p:txBody>
      </p:sp>
      <p:sp>
        <p:nvSpPr>
          <p:cNvPr id="53" name="Oval 52"/>
          <p:cNvSpPr/>
          <p:nvPr/>
        </p:nvSpPr>
        <p:spPr>
          <a:xfrm>
            <a:off x="2346651" y="3440737"/>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54" name="Oval 53"/>
          <p:cNvSpPr/>
          <p:nvPr/>
        </p:nvSpPr>
        <p:spPr>
          <a:xfrm>
            <a:off x="2957931" y="2976069"/>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57" name="Straight Arrow Connector 56"/>
          <p:cNvCxnSpPr>
            <a:stCxn id="54" idx="2"/>
            <a:endCxn id="53" idx="7"/>
          </p:cNvCxnSpPr>
          <p:nvPr/>
        </p:nvCxnSpPr>
        <p:spPr>
          <a:xfrm flipH="1">
            <a:off x="2607770" y="3133671"/>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8" name="Oval 57"/>
          <p:cNvSpPr/>
          <p:nvPr/>
        </p:nvSpPr>
        <p:spPr>
          <a:xfrm>
            <a:off x="3110891" y="3850822"/>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C</a:t>
            </a:r>
            <a:endParaRPr lang="en-US" sz="1200" dirty="0"/>
          </a:p>
        </p:txBody>
      </p:sp>
      <p:cxnSp>
        <p:nvCxnSpPr>
          <p:cNvPr id="59" name="Straight Arrow Connector 58"/>
          <p:cNvCxnSpPr/>
          <p:nvPr/>
        </p:nvCxnSpPr>
        <p:spPr>
          <a:xfrm>
            <a:off x="3278747" y="3179084"/>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0" name="Oval 59"/>
          <p:cNvSpPr/>
          <p:nvPr/>
        </p:nvSpPr>
        <p:spPr>
          <a:xfrm>
            <a:off x="3508954" y="3329295"/>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61" name="Straight Arrow Connector 60"/>
          <p:cNvCxnSpPr>
            <a:stCxn id="60" idx="3"/>
            <a:endCxn id="58" idx="7"/>
          </p:cNvCxnSpPr>
          <p:nvPr/>
        </p:nvCxnSpPr>
        <p:spPr>
          <a:xfrm flipH="1">
            <a:off x="3372010" y="3598338"/>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62" name="Oval 61"/>
          <p:cNvSpPr/>
          <p:nvPr/>
        </p:nvSpPr>
        <p:spPr>
          <a:xfrm>
            <a:off x="3703859" y="4379092"/>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63" name="Straight Arrow Connector 62"/>
          <p:cNvCxnSpPr>
            <a:stCxn id="60" idx="5"/>
            <a:endCxn id="64" idx="1"/>
          </p:cNvCxnSpPr>
          <p:nvPr/>
        </p:nvCxnSpPr>
        <p:spPr>
          <a:xfrm>
            <a:off x="3770073" y="3598338"/>
            <a:ext cx="313625" cy="261871"/>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64" name="Oval 63"/>
          <p:cNvSpPr/>
          <p:nvPr/>
        </p:nvSpPr>
        <p:spPr>
          <a:xfrm>
            <a:off x="4038897" y="3814049"/>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65" name="Straight Arrow Connector 64"/>
          <p:cNvCxnSpPr>
            <a:stCxn id="64" idx="3"/>
            <a:endCxn id="62" idx="0"/>
          </p:cNvCxnSpPr>
          <p:nvPr/>
        </p:nvCxnSpPr>
        <p:spPr>
          <a:xfrm flipH="1">
            <a:off x="3856819" y="4083092"/>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66" name="Oval 65"/>
          <p:cNvSpPr/>
          <p:nvPr/>
        </p:nvSpPr>
        <p:spPr>
          <a:xfrm>
            <a:off x="4497172" y="4324715"/>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H</a:t>
            </a:r>
            <a:endParaRPr lang="en-US" sz="1200" dirty="0"/>
          </a:p>
        </p:txBody>
      </p:sp>
      <p:cxnSp>
        <p:nvCxnSpPr>
          <p:cNvPr id="67" name="Straight Arrow Connector 66"/>
          <p:cNvCxnSpPr/>
          <p:nvPr/>
        </p:nvCxnSpPr>
        <p:spPr>
          <a:xfrm>
            <a:off x="4280868" y="4100146"/>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8" name="Oval 67"/>
          <p:cNvSpPr/>
          <p:nvPr/>
        </p:nvSpPr>
        <p:spPr>
          <a:xfrm>
            <a:off x="4162179" y="4916839"/>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G</a:t>
            </a:r>
            <a:endParaRPr lang="en-US" sz="1200" dirty="0"/>
          </a:p>
        </p:txBody>
      </p:sp>
      <p:cxnSp>
        <p:nvCxnSpPr>
          <p:cNvPr id="69" name="Straight Arrow Connector 68"/>
          <p:cNvCxnSpPr>
            <a:endCxn id="68" idx="0"/>
          </p:cNvCxnSpPr>
          <p:nvPr/>
        </p:nvCxnSpPr>
        <p:spPr>
          <a:xfrm flipH="1">
            <a:off x="4315139" y="4620839"/>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70" name="TextBox 69"/>
          <p:cNvSpPr txBox="1"/>
          <p:nvPr/>
        </p:nvSpPr>
        <p:spPr>
          <a:xfrm>
            <a:off x="5625962" y="3427361"/>
            <a:ext cx="2602051" cy="1477328"/>
          </a:xfrm>
          <a:prstGeom prst="rect">
            <a:avLst/>
          </a:prstGeom>
          <a:noFill/>
        </p:spPr>
        <p:txBody>
          <a:bodyPr wrap="square" rtlCol="0">
            <a:spAutoFit/>
          </a:bodyPr>
          <a:lstStyle/>
          <a:p>
            <a:pPr marL="0" lvl="1"/>
            <a:r>
              <a:rPr lang="en-US" dirty="0"/>
              <a:t>recolor all other nodes in the </a:t>
            </a:r>
            <a:r>
              <a:rPr lang="en-US" dirty="0" err="1"/>
              <a:t>subtree</a:t>
            </a:r>
            <a:r>
              <a:rPr lang="en-US" dirty="0"/>
              <a:t> to apposite color (i.e., red to black, and black to red)</a:t>
            </a:r>
          </a:p>
          <a:p>
            <a:endParaRPr lang="en-US" dirty="0"/>
          </a:p>
        </p:txBody>
      </p:sp>
      <p:sp>
        <p:nvSpPr>
          <p:cNvPr id="6" name="Freeform 5"/>
          <p:cNvSpPr/>
          <p:nvPr/>
        </p:nvSpPr>
        <p:spPr>
          <a:xfrm>
            <a:off x="3478966" y="3659254"/>
            <a:ext cx="1525775" cy="1787798"/>
          </a:xfrm>
          <a:custGeom>
            <a:avLst/>
            <a:gdLst>
              <a:gd name="connsiteX0" fmla="*/ 58219 w 1525775"/>
              <a:gd name="connsiteY0" fmla="*/ 743413 h 1787798"/>
              <a:gd name="connsiteX1" fmla="*/ 481553 w 1525775"/>
              <a:gd name="connsiteY1" fmla="*/ 235413 h 1787798"/>
              <a:gd name="connsiteX2" fmla="*/ 857849 w 1525775"/>
              <a:gd name="connsiteY2" fmla="*/ 28450 h 1787798"/>
              <a:gd name="connsiteX3" fmla="*/ 1525775 w 1525775"/>
              <a:gd name="connsiteY3" fmla="*/ 837487 h 1787798"/>
              <a:gd name="connsiteX4" fmla="*/ 857849 w 1525775"/>
              <a:gd name="connsiteY4" fmla="*/ 1787635 h 1787798"/>
              <a:gd name="connsiteX5" fmla="*/ 86441 w 1525775"/>
              <a:gd name="connsiteY5" fmla="*/ 912746 h 1787798"/>
              <a:gd name="connsiteX6" fmla="*/ 58219 w 1525775"/>
              <a:gd name="connsiteY6" fmla="*/ 743413 h 178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775" h="1787798">
                <a:moveTo>
                  <a:pt x="58219" y="743413"/>
                </a:moveTo>
                <a:cubicBezTo>
                  <a:pt x="124071" y="630524"/>
                  <a:pt x="348281" y="354573"/>
                  <a:pt x="481553" y="235413"/>
                </a:cubicBezTo>
                <a:cubicBezTo>
                  <a:pt x="614825" y="116252"/>
                  <a:pt x="683812" y="-71896"/>
                  <a:pt x="857849" y="28450"/>
                </a:cubicBezTo>
                <a:cubicBezTo>
                  <a:pt x="1031886" y="128796"/>
                  <a:pt x="1525775" y="544290"/>
                  <a:pt x="1525775" y="837487"/>
                </a:cubicBezTo>
                <a:cubicBezTo>
                  <a:pt x="1525775" y="1130684"/>
                  <a:pt x="1097738" y="1775092"/>
                  <a:pt x="857849" y="1787635"/>
                </a:cubicBezTo>
                <a:cubicBezTo>
                  <a:pt x="617960" y="1800178"/>
                  <a:pt x="213441" y="1088351"/>
                  <a:pt x="86441" y="912746"/>
                </a:cubicBezTo>
                <a:cubicBezTo>
                  <a:pt x="-40559" y="737141"/>
                  <a:pt x="-7633" y="856302"/>
                  <a:pt x="58219" y="743413"/>
                </a:cubicBezTo>
                <a:close/>
              </a:path>
            </a:pathLst>
          </a:custGeom>
          <a:noFill/>
          <a:ln>
            <a:solidFill>
              <a:srgbClr val="860908"/>
            </a:solidFill>
            <a:prstDash val="dash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a:off x="1025759" y="5817411"/>
            <a:ext cx="840757" cy="369332"/>
          </a:xfrm>
          <a:prstGeom prst="rect">
            <a:avLst/>
          </a:prstGeom>
          <a:noFill/>
        </p:spPr>
        <p:txBody>
          <a:bodyPr wrap="none" rtlCol="0">
            <a:spAutoFit/>
          </a:bodyPr>
          <a:lstStyle/>
          <a:p>
            <a:r>
              <a:rPr lang="en-US" dirty="0" err="1" smtClean="0"/>
              <a:t>subtree</a:t>
            </a:r>
            <a:endParaRPr lang="en-US" dirty="0"/>
          </a:p>
        </p:txBody>
      </p:sp>
      <p:sp>
        <p:nvSpPr>
          <p:cNvPr id="97" name="Oval 96"/>
          <p:cNvSpPr/>
          <p:nvPr/>
        </p:nvSpPr>
        <p:spPr>
          <a:xfrm>
            <a:off x="528938" y="4698322"/>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98" name="Oval 97"/>
          <p:cNvSpPr/>
          <p:nvPr/>
        </p:nvSpPr>
        <p:spPr>
          <a:xfrm>
            <a:off x="1140218" y="4233654"/>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99" name="Straight Arrow Connector 98"/>
          <p:cNvCxnSpPr>
            <a:stCxn id="98" idx="2"/>
            <a:endCxn id="97" idx="7"/>
          </p:cNvCxnSpPr>
          <p:nvPr/>
        </p:nvCxnSpPr>
        <p:spPr>
          <a:xfrm flipH="1">
            <a:off x="790057" y="4391256"/>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0" name="Oval 99"/>
          <p:cNvSpPr/>
          <p:nvPr/>
        </p:nvSpPr>
        <p:spPr>
          <a:xfrm>
            <a:off x="1293178" y="5108407"/>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C</a:t>
            </a:r>
            <a:endParaRPr lang="en-US" sz="1200" dirty="0"/>
          </a:p>
        </p:txBody>
      </p:sp>
      <p:cxnSp>
        <p:nvCxnSpPr>
          <p:cNvPr id="101" name="Straight Arrow Connector 100"/>
          <p:cNvCxnSpPr/>
          <p:nvPr/>
        </p:nvCxnSpPr>
        <p:spPr>
          <a:xfrm>
            <a:off x="1461034" y="4436669"/>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2" name="Oval 101"/>
          <p:cNvSpPr/>
          <p:nvPr/>
        </p:nvSpPr>
        <p:spPr>
          <a:xfrm>
            <a:off x="1691241" y="4586880"/>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103" name="Straight Arrow Connector 102"/>
          <p:cNvCxnSpPr>
            <a:stCxn id="102" idx="3"/>
            <a:endCxn id="100" idx="7"/>
          </p:cNvCxnSpPr>
          <p:nvPr/>
        </p:nvCxnSpPr>
        <p:spPr>
          <a:xfrm flipH="1">
            <a:off x="1554297" y="4855923"/>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04" name="Oval 103"/>
          <p:cNvSpPr/>
          <p:nvPr/>
        </p:nvSpPr>
        <p:spPr>
          <a:xfrm>
            <a:off x="1886146" y="5636677"/>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105" name="Straight Arrow Connector 104"/>
          <p:cNvCxnSpPr>
            <a:stCxn id="102" idx="5"/>
            <a:endCxn id="106" idx="1"/>
          </p:cNvCxnSpPr>
          <p:nvPr/>
        </p:nvCxnSpPr>
        <p:spPr>
          <a:xfrm>
            <a:off x="1952360" y="4855923"/>
            <a:ext cx="313625" cy="261871"/>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06" name="Oval 105"/>
          <p:cNvSpPr/>
          <p:nvPr/>
        </p:nvSpPr>
        <p:spPr>
          <a:xfrm>
            <a:off x="2221184" y="5071634"/>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107" name="Straight Arrow Connector 106"/>
          <p:cNvCxnSpPr>
            <a:stCxn id="106" idx="3"/>
            <a:endCxn id="104" idx="0"/>
          </p:cNvCxnSpPr>
          <p:nvPr/>
        </p:nvCxnSpPr>
        <p:spPr>
          <a:xfrm flipH="1">
            <a:off x="2039106" y="5340677"/>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08" name="Oval 107"/>
          <p:cNvSpPr/>
          <p:nvPr/>
        </p:nvSpPr>
        <p:spPr>
          <a:xfrm>
            <a:off x="2679459" y="5582300"/>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H</a:t>
            </a:r>
            <a:endParaRPr lang="en-US" sz="1200" dirty="0"/>
          </a:p>
        </p:txBody>
      </p:sp>
      <p:cxnSp>
        <p:nvCxnSpPr>
          <p:cNvPr id="109" name="Straight Arrow Connector 108"/>
          <p:cNvCxnSpPr/>
          <p:nvPr/>
        </p:nvCxnSpPr>
        <p:spPr>
          <a:xfrm>
            <a:off x="2463155" y="5357731"/>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10" name="Oval 109"/>
          <p:cNvSpPr/>
          <p:nvPr/>
        </p:nvSpPr>
        <p:spPr>
          <a:xfrm>
            <a:off x="2344466" y="6174424"/>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G</a:t>
            </a:r>
            <a:endParaRPr lang="en-US" sz="1200" dirty="0"/>
          </a:p>
        </p:txBody>
      </p:sp>
      <p:cxnSp>
        <p:nvCxnSpPr>
          <p:cNvPr id="111" name="Straight Arrow Connector 110"/>
          <p:cNvCxnSpPr>
            <a:endCxn id="110" idx="0"/>
          </p:cNvCxnSpPr>
          <p:nvPr/>
        </p:nvCxnSpPr>
        <p:spPr>
          <a:xfrm flipH="1">
            <a:off x="2497426" y="5878424"/>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12" name="Freeform 111"/>
          <p:cNvSpPr/>
          <p:nvPr/>
        </p:nvSpPr>
        <p:spPr>
          <a:xfrm>
            <a:off x="1661253" y="4916839"/>
            <a:ext cx="1525775" cy="1787798"/>
          </a:xfrm>
          <a:custGeom>
            <a:avLst/>
            <a:gdLst>
              <a:gd name="connsiteX0" fmla="*/ 58219 w 1525775"/>
              <a:gd name="connsiteY0" fmla="*/ 743413 h 1787798"/>
              <a:gd name="connsiteX1" fmla="*/ 481553 w 1525775"/>
              <a:gd name="connsiteY1" fmla="*/ 235413 h 1787798"/>
              <a:gd name="connsiteX2" fmla="*/ 857849 w 1525775"/>
              <a:gd name="connsiteY2" fmla="*/ 28450 h 1787798"/>
              <a:gd name="connsiteX3" fmla="*/ 1525775 w 1525775"/>
              <a:gd name="connsiteY3" fmla="*/ 837487 h 1787798"/>
              <a:gd name="connsiteX4" fmla="*/ 857849 w 1525775"/>
              <a:gd name="connsiteY4" fmla="*/ 1787635 h 1787798"/>
              <a:gd name="connsiteX5" fmla="*/ 86441 w 1525775"/>
              <a:gd name="connsiteY5" fmla="*/ 912746 h 1787798"/>
              <a:gd name="connsiteX6" fmla="*/ 58219 w 1525775"/>
              <a:gd name="connsiteY6" fmla="*/ 743413 h 1787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5775" h="1787798">
                <a:moveTo>
                  <a:pt x="58219" y="743413"/>
                </a:moveTo>
                <a:cubicBezTo>
                  <a:pt x="124071" y="630524"/>
                  <a:pt x="348281" y="354573"/>
                  <a:pt x="481553" y="235413"/>
                </a:cubicBezTo>
                <a:cubicBezTo>
                  <a:pt x="614825" y="116252"/>
                  <a:pt x="683812" y="-71896"/>
                  <a:pt x="857849" y="28450"/>
                </a:cubicBezTo>
                <a:cubicBezTo>
                  <a:pt x="1031886" y="128796"/>
                  <a:pt x="1525775" y="544290"/>
                  <a:pt x="1525775" y="837487"/>
                </a:cubicBezTo>
                <a:cubicBezTo>
                  <a:pt x="1525775" y="1130684"/>
                  <a:pt x="1097738" y="1775092"/>
                  <a:pt x="857849" y="1787635"/>
                </a:cubicBezTo>
                <a:cubicBezTo>
                  <a:pt x="617960" y="1800178"/>
                  <a:pt x="213441" y="1088351"/>
                  <a:pt x="86441" y="912746"/>
                </a:cubicBezTo>
                <a:cubicBezTo>
                  <a:pt x="-40559" y="737141"/>
                  <a:pt x="-7633" y="856302"/>
                  <a:pt x="58219" y="743413"/>
                </a:cubicBezTo>
                <a:close/>
              </a:path>
            </a:pathLst>
          </a:custGeom>
          <a:noFill/>
          <a:ln>
            <a:solidFill>
              <a:srgbClr val="860908"/>
            </a:solidFill>
            <a:prstDash val="dashDot"/>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3" name="TextBox 112"/>
          <p:cNvSpPr txBox="1"/>
          <p:nvPr/>
        </p:nvSpPr>
        <p:spPr>
          <a:xfrm>
            <a:off x="4587851" y="5332311"/>
            <a:ext cx="2602051" cy="646331"/>
          </a:xfrm>
          <a:prstGeom prst="rect">
            <a:avLst/>
          </a:prstGeom>
          <a:noFill/>
        </p:spPr>
        <p:txBody>
          <a:bodyPr wrap="square" rtlCol="0">
            <a:spAutoFit/>
          </a:bodyPr>
          <a:lstStyle/>
          <a:p>
            <a:r>
              <a:rPr lang="en-US" dirty="0" smtClean="0"/>
              <a:t>F’s uncle is black (restructuring , rotate left)</a:t>
            </a:r>
            <a:endParaRPr lang="en-US" dirty="0"/>
          </a:p>
        </p:txBody>
      </p:sp>
      <p:sp>
        <p:nvSpPr>
          <p:cNvPr id="56" name="Slide Number Placeholder 2"/>
          <p:cNvSpPr>
            <a:spLocks noGrp="1"/>
          </p:cNvSpPr>
          <p:nvPr>
            <p:ph type="sldNum" sz="quarter" idx="12"/>
          </p:nvPr>
        </p:nvSpPr>
        <p:spPr>
          <a:xfrm>
            <a:off x="7521388" y="5476097"/>
            <a:ext cx="1483056" cy="851848"/>
          </a:xfrm>
        </p:spPr>
        <p:txBody>
          <a:bodyPr/>
          <a:lstStyle/>
          <a:p>
            <a:r>
              <a:rPr lang="en-US" dirty="0" smtClean="0"/>
              <a:t>46</a:t>
            </a:r>
            <a:endParaRPr lang="en-US" dirty="0"/>
          </a:p>
        </p:txBody>
      </p:sp>
    </p:spTree>
    <p:extLst>
      <p:ext uri="{BB962C8B-B14F-4D97-AF65-F5344CB8AC3E}">
        <p14:creationId xmlns:p14="http://schemas.microsoft.com/office/powerpoint/2010/main" val="45488293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Arial" charset="0"/>
                <a:ea typeface="Arial" charset="0"/>
                <a:cs typeface="Arial" charset="0"/>
              </a:rPr>
              <a:t>Example (Insert)</a:t>
            </a:r>
            <a:endParaRPr lang="en-US" cap="none" dirty="0">
              <a:latin typeface="Arial" charset="0"/>
              <a:ea typeface="Arial" charset="0"/>
              <a:cs typeface="Arial" charset="0"/>
            </a:endParaRPr>
          </a:p>
        </p:txBody>
      </p:sp>
      <p:sp>
        <p:nvSpPr>
          <p:cNvPr id="5" name="Content Placeholder 4"/>
          <p:cNvSpPr>
            <a:spLocks noGrp="1"/>
          </p:cNvSpPr>
          <p:nvPr>
            <p:ph idx="1"/>
          </p:nvPr>
        </p:nvSpPr>
        <p:spPr/>
        <p:txBody>
          <a:bodyPr/>
          <a:lstStyle/>
          <a:p>
            <a:pPr marL="0" indent="0">
              <a:buNone/>
            </a:pPr>
            <a:r>
              <a:rPr lang="en-US" sz="1600" dirty="0" smtClean="0"/>
              <a:t>7) INSERT ‘G’ cont.</a:t>
            </a:r>
            <a:endParaRPr lang="en-US" dirty="0"/>
          </a:p>
          <a:p>
            <a:pPr marL="0" indent="0">
              <a:buNone/>
            </a:pPr>
            <a:endParaRPr lang="en-US" sz="1600" dirty="0" smtClean="0"/>
          </a:p>
          <a:p>
            <a:pPr marL="0" indent="0">
              <a:buNone/>
            </a:pPr>
            <a:endParaRPr lang="en-US" sz="1600" dirty="0"/>
          </a:p>
          <a:p>
            <a:pPr marL="0" indent="0">
              <a:buNone/>
            </a:pPr>
            <a:endParaRPr lang="en-US" sz="1600" dirty="0" smtClean="0"/>
          </a:p>
        </p:txBody>
      </p:sp>
      <p:sp>
        <p:nvSpPr>
          <p:cNvPr id="97" name="Oval 96"/>
          <p:cNvSpPr/>
          <p:nvPr/>
        </p:nvSpPr>
        <p:spPr>
          <a:xfrm>
            <a:off x="2920677" y="1968180"/>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98" name="Oval 97"/>
          <p:cNvSpPr/>
          <p:nvPr/>
        </p:nvSpPr>
        <p:spPr>
          <a:xfrm>
            <a:off x="3531957" y="1503512"/>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99" name="Straight Arrow Connector 98"/>
          <p:cNvCxnSpPr>
            <a:stCxn id="98" idx="2"/>
            <a:endCxn id="97" idx="7"/>
          </p:cNvCxnSpPr>
          <p:nvPr/>
        </p:nvCxnSpPr>
        <p:spPr>
          <a:xfrm flipH="1">
            <a:off x="3181796" y="1661114"/>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0" name="Oval 99"/>
          <p:cNvSpPr/>
          <p:nvPr/>
        </p:nvSpPr>
        <p:spPr>
          <a:xfrm>
            <a:off x="3684917" y="2378265"/>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C</a:t>
            </a:r>
            <a:endParaRPr lang="en-US" sz="1200" dirty="0"/>
          </a:p>
        </p:txBody>
      </p:sp>
      <p:cxnSp>
        <p:nvCxnSpPr>
          <p:cNvPr id="101" name="Straight Arrow Connector 100"/>
          <p:cNvCxnSpPr/>
          <p:nvPr/>
        </p:nvCxnSpPr>
        <p:spPr>
          <a:xfrm>
            <a:off x="3852773" y="1706527"/>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02" name="Oval 101"/>
          <p:cNvSpPr/>
          <p:nvPr/>
        </p:nvSpPr>
        <p:spPr>
          <a:xfrm>
            <a:off x="4082980" y="1856738"/>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103" name="Straight Arrow Connector 102"/>
          <p:cNvCxnSpPr>
            <a:stCxn id="102" idx="3"/>
            <a:endCxn id="100" idx="7"/>
          </p:cNvCxnSpPr>
          <p:nvPr/>
        </p:nvCxnSpPr>
        <p:spPr>
          <a:xfrm flipH="1">
            <a:off x="3946036" y="2125781"/>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04" name="Oval 103"/>
          <p:cNvSpPr/>
          <p:nvPr/>
        </p:nvSpPr>
        <p:spPr>
          <a:xfrm>
            <a:off x="4277885" y="2906535"/>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cxnSp>
        <p:nvCxnSpPr>
          <p:cNvPr id="105" name="Straight Arrow Connector 104"/>
          <p:cNvCxnSpPr>
            <a:stCxn id="102" idx="5"/>
            <a:endCxn id="106" idx="1"/>
          </p:cNvCxnSpPr>
          <p:nvPr/>
        </p:nvCxnSpPr>
        <p:spPr>
          <a:xfrm>
            <a:off x="4344099" y="2125781"/>
            <a:ext cx="313625" cy="261871"/>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06" name="Oval 105"/>
          <p:cNvSpPr/>
          <p:nvPr/>
        </p:nvSpPr>
        <p:spPr>
          <a:xfrm>
            <a:off x="4612923" y="2341492"/>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107" name="Straight Arrow Connector 106"/>
          <p:cNvCxnSpPr>
            <a:stCxn id="106" idx="3"/>
            <a:endCxn id="104" idx="0"/>
          </p:cNvCxnSpPr>
          <p:nvPr/>
        </p:nvCxnSpPr>
        <p:spPr>
          <a:xfrm flipH="1">
            <a:off x="4430845" y="2610535"/>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08" name="Oval 107"/>
          <p:cNvSpPr/>
          <p:nvPr/>
        </p:nvSpPr>
        <p:spPr>
          <a:xfrm>
            <a:off x="5071198" y="2852158"/>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H</a:t>
            </a:r>
            <a:endParaRPr lang="en-US" sz="1200" dirty="0"/>
          </a:p>
        </p:txBody>
      </p:sp>
      <p:cxnSp>
        <p:nvCxnSpPr>
          <p:cNvPr id="109" name="Straight Arrow Connector 108"/>
          <p:cNvCxnSpPr/>
          <p:nvPr/>
        </p:nvCxnSpPr>
        <p:spPr>
          <a:xfrm>
            <a:off x="4854894" y="2627589"/>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10" name="Oval 109"/>
          <p:cNvSpPr/>
          <p:nvPr/>
        </p:nvSpPr>
        <p:spPr>
          <a:xfrm>
            <a:off x="4736205" y="3444282"/>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G</a:t>
            </a:r>
            <a:endParaRPr lang="en-US" sz="1200" dirty="0"/>
          </a:p>
        </p:txBody>
      </p:sp>
      <p:cxnSp>
        <p:nvCxnSpPr>
          <p:cNvPr id="111" name="Straight Arrow Connector 110"/>
          <p:cNvCxnSpPr>
            <a:endCxn id="110" idx="0"/>
          </p:cNvCxnSpPr>
          <p:nvPr/>
        </p:nvCxnSpPr>
        <p:spPr>
          <a:xfrm flipH="1">
            <a:off x="4889165" y="3148282"/>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13" name="TextBox 112"/>
          <p:cNvSpPr txBox="1"/>
          <p:nvPr/>
        </p:nvSpPr>
        <p:spPr>
          <a:xfrm>
            <a:off x="6414102" y="1661114"/>
            <a:ext cx="2602051" cy="923330"/>
          </a:xfrm>
          <a:prstGeom prst="rect">
            <a:avLst/>
          </a:prstGeom>
          <a:noFill/>
        </p:spPr>
        <p:txBody>
          <a:bodyPr wrap="square" rtlCol="0">
            <a:spAutoFit/>
          </a:bodyPr>
          <a:lstStyle/>
          <a:p>
            <a:pPr marL="0" lvl="1"/>
            <a:r>
              <a:rPr lang="en-US" dirty="0" smtClean="0"/>
              <a:t>F’s uncle is black (restructuring , </a:t>
            </a:r>
            <a:r>
              <a:rPr lang="en-US" dirty="0"/>
              <a:t>Left-Right </a:t>
            </a:r>
            <a:r>
              <a:rPr lang="en-US" dirty="0" smtClean="0"/>
              <a:t>Rotation</a:t>
            </a:r>
            <a:r>
              <a:rPr lang="en-US" dirty="0"/>
              <a:t>)</a:t>
            </a:r>
          </a:p>
        </p:txBody>
      </p:sp>
      <p:cxnSp>
        <p:nvCxnSpPr>
          <p:cNvPr id="22" name="Straight Arrow Connector 21"/>
          <p:cNvCxnSpPr/>
          <p:nvPr/>
        </p:nvCxnSpPr>
        <p:spPr>
          <a:xfrm flipH="1">
            <a:off x="1485907" y="2283383"/>
            <a:ext cx="757595" cy="62315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p:nvPr/>
        </p:nvCxnSpPr>
        <p:spPr>
          <a:xfrm>
            <a:off x="2443818" y="4914247"/>
            <a:ext cx="1088139" cy="51269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5" name="Slide Number Placeholder 2"/>
          <p:cNvSpPr>
            <a:spLocks noGrp="1"/>
          </p:cNvSpPr>
          <p:nvPr>
            <p:ph type="sldNum" sz="quarter" idx="12"/>
          </p:nvPr>
        </p:nvSpPr>
        <p:spPr>
          <a:xfrm>
            <a:off x="7521388" y="5476097"/>
            <a:ext cx="1483056" cy="851848"/>
          </a:xfrm>
        </p:spPr>
        <p:txBody>
          <a:bodyPr/>
          <a:lstStyle/>
          <a:p>
            <a:r>
              <a:rPr lang="en-US" dirty="0" smtClean="0"/>
              <a:t>47</a:t>
            </a:r>
            <a:endParaRPr lang="en-US" dirty="0"/>
          </a:p>
        </p:txBody>
      </p:sp>
      <p:cxnSp>
        <p:nvCxnSpPr>
          <p:cNvPr id="56" name="Straight Arrow Connector 55"/>
          <p:cNvCxnSpPr/>
          <p:nvPr/>
        </p:nvCxnSpPr>
        <p:spPr>
          <a:xfrm flipH="1">
            <a:off x="4715358" y="1699528"/>
            <a:ext cx="617778" cy="26865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 name="TextBox 5"/>
          <p:cNvSpPr txBox="1"/>
          <p:nvPr/>
        </p:nvSpPr>
        <p:spPr>
          <a:xfrm>
            <a:off x="4612923" y="1307628"/>
            <a:ext cx="3044551" cy="369332"/>
          </a:xfrm>
          <a:prstGeom prst="rect">
            <a:avLst/>
          </a:prstGeom>
          <a:noFill/>
        </p:spPr>
        <p:txBody>
          <a:bodyPr wrap="none" rtlCol="0">
            <a:spAutoFit/>
          </a:bodyPr>
          <a:lstStyle/>
          <a:p>
            <a:r>
              <a:rPr lang="en-US" smtClean="0"/>
              <a:t>Two consecutive red nodes.</a:t>
            </a:r>
            <a:endParaRPr lang="en-US"/>
          </a:p>
        </p:txBody>
      </p:sp>
      <p:sp>
        <p:nvSpPr>
          <p:cNvPr id="7" name="TextBox 6"/>
          <p:cNvSpPr txBox="1"/>
          <p:nvPr/>
        </p:nvSpPr>
        <p:spPr>
          <a:xfrm>
            <a:off x="1654130" y="3078184"/>
            <a:ext cx="1313180" cy="369332"/>
          </a:xfrm>
          <a:prstGeom prst="rect">
            <a:avLst/>
          </a:prstGeom>
          <a:noFill/>
        </p:spPr>
        <p:txBody>
          <a:bodyPr wrap="none" rtlCol="0">
            <a:spAutoFit/>
          </a:bodyPr>
          <a:lstStyle/>
          <a:p>
            <a:r>
              <a:rPr lang="en-US" dirty="0" smtClean="0"/>
              <a:t>Rotate Left</a:t>
            </a:r>
            <a:endParaRPr lang="en-US" dirty="0"/>
          </a:p>
        </p:txBody>
      </p:sp>
      <p:sp>
        <p:nvSpPr>
          <p:cNvPr id="62" name="Oval 61"/>
          <p:cNvSpPr/>
          <p:nvPr/>
        </p:nvSpPr>
        <p:spPr>
          <a:xfrm>
            <a:off x="517282" y="3537430"/>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63" name="Oval 62"/>
          <p:cNvSpPr/>
          <p:nvPr/>
        </p:nvSpPr>
        <p:spPr>
          <a:xfrm>
            <a:off x="1128562" y="3072762"/>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64" name="Straight Arrow Connector 63"/>
          <p:cNvCxnSpPr/>
          <p:nvPr/>
        </p:nvCxnSpPr>
        <p:spPr>
          <a:xfrm flipH="1">
            <a:off x="778401" y="3230364"/>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5" name="Oval 64"/>
          <p:cNvSpPr/>
          <p:nvPr/>
        </p:nvSpPr>
        <p:spPr>
          <a:xfrm>
            <a:off x="611772" y="5140660"/>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C</a:t>
            </a:r>
            <a:endParaRPr lang="en-US" sz="1200" dirty="0"/>
          </a:p>
        </p:txBody>
      </p:sp>
      <p:cxnSp>
        <p:nvCxnSpPr>
          <p:cNvPr id="66" name="Straight Arrow Connector 65"/>
          <p:cNvCxnSpPr/>
          <p:nvPr/>
        </p:nvCxnSpPr>
        <p:spPr>
          <a:xfrm>
            <a:off x="1449378" y="3275777"/>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7" name="Oval 66"/>
          <p:cNvSpPr/>
          <p:nvPr/>
        </p:nvSpPr>
        <p:spPr>
          <a:xfrm>
            <a:off x="1009835" y="4619133"/>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68" name="Straight Arrow Connector 67"/>
          <p:cNvCxnSpPr/>
          <p:nvPr/>
        </p:nvCxnSpPr>
        <p:spPr>
          <a:xfrm flipH="1">
            <a:off x="872891" y="4888176"/>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69" name="Oval 68"/>
          <p:cNvSpPr/>
          <p:nvPr/>
        </p:nvSpPr>
        <p:spPr>
          <a:xfrm>
            <a:off x="1350933" y="4081386"/>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sp>
        <p:nvSpPr>
          <p:cNvPr id="87" name="Oval 86"/>
          <p:cNvSpPr/>
          <p:nvPr/>
        </p:nvSpPr>
        <p:spPr>
          <a:xfrm>
            <a:off x="1688536" y="3505870"/>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121" name="Straight Arrow Connector 120"/>
          <p:cNvCxnSpPr/>
          <p:nvPr/>
        </p:nvCxnSpPr>
        <p:spPr>
          <a:xfrm flipH="1">
            <a:off x="1503893" y="3785386"/>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22" name="Oval 121"/>
          <p:cNvSpPr/>
          <p:nvPr/>
        </p:nvSpPr>
        <p:spPr>
          <a:xfrm>
            <a:off x="2144246" y="4027009"/>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H</a:t>
            </a:r>
            <a:endParaRPr lang="en-US" sz="1200" dirty="0"/>
          </a:p>
        </p:txBody>
      </p:sp>
      <p:cxnSp>
        <p:nvCxnSpPr>
          <p:cNvPr id="123" name="Straight Arrow Connector 122"/>
          <p:cNvCxnSpPr/>
          <p:nvPr/>
        </p:nvCxnSpPr>
        <p:spPr>
          <a:xfrm>
            <a:off x="1927942" y="3802440"/>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24" name="Oval 123"/>
          <p:cNvSpPr/>
          <p:nvPr/>
        </p:nvSpPr>
        <p:spPr>
          <a:xfrm>
            <a:off x="1809253" y="4619133"/>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G</a:t>
            </a:r>
            <a:endParaRPr lang="en-US" sz="1200" dirty="0"/>
          </a:p>
        </p:txBody>
      </p:sp>
      <p:cxnSp>
        <p:nvCxnSpPr>
          <p:cNvPr id="125" name="Straight Arrow Connector 124"/>
          <p:cNvCxnSpPr/>
          <p:nvPr/>
        </p:nvCxnSpPr>
        <p:spPr>
          <a:xfrm flipH="1">
            <a:off x="1962213" y="4323133"/>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27" name="TextBox 126"/>
          <p:cNvSpPr txBox="1"/>
          <p:nvPr/>
        </p:nvSpPr>
        <p:spPr>
          <a:xfrm>
            <a:off x="2631879" y="4441060"/>
            <a:ext cx="1582484" cy="646331"/>
          </a:xfrm>
          <a:prstGeom prst="rect">
            <a:avLst/>
          </a:prstGeom>
          <a:noFill/>
        </p:spPr>
        <p:txBody>
          <a:bodyPr wrap="none" rtlCol="0">
            <a:spAutoFit/>
          </a:bodyPr>
          <a:lstStyle/>
          <a:p>
            <a:r>
              <a:rPr lang="en-US" dirty="0" smtClean="0"/>
              <a:t>Rotate Right</a:t>
            </a:r>
          </a:p>
          <a:p>
            <a:r>
              <a:rPr lang="en-US" dirty="0" smtClean="0"/>
              <a:t>(imbalanced )</a:t>
            </a:r>
            <a:endParaRPr lang="en-US" dirty="0"/>
          </a:p>
        </p:txBody>
      </p:sp>
      <p:cxnSp>
        <p:nvCxnSpPr>
          <p:cNvPr id="128" name="Straight Arrow Connector 127"/>
          <p:cNvCxnSpPr/>
          <p:nvPr/>
        </p:nvCxnSpPr>
        <p:spPr>
          <a:xfrm flipH="1">
            <a:off x="1203928" y="4348353"/>
            <a:ext cx="181745" cy="298644"/>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29" name="Oval 128"/>
          <p:cNvSpPr/>
          <p:nvPr/>
        </p:nvSpPr>
        <p:spPr>
          <a:xfrm>
            <a:off x="3713702" y="5158018"/>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130" name="Oval 129"/>
          <p:cNvSpPr/>
          <p:nvPr/>
        </p:nvSpPr>
        <p:spPr>
          <a:xfrm>
            <a:off x="4324982" y="4693350"/>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131" name="Straight Arrow Connector 130"/>
          <p:cNvCxnSpPr/>
          <p:nvPr/>
        </p:nvCxnSpPr>
        <p:spPr>
          <a:xfrm flipH="1">
            <a:off x="3974821" y="4850952"/>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2" name="Oval 131"/>
          <p:cNvSpPr/>
          <p:nvPr/>
        </p:nvSpPr>
        <p:spPr>
          <a:xfrm>
            <a:off x="4107555" y="6188637"/>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C</a:t>
            </a:r>
            <a:endParaRPr lang="en-US" sz="1200" dirty="0"/>
          </a:p>
        </p:txBody>
      </p:sp>
      <p:cxnSp>
        <p:nvCxnSpPr>
          <p:cNvPr id="133" name="Straight Arrow Connector 132"/>
          <p:cNvCxnSpPr/>
          <p:nvPr/>
        </p:nvCxnSpPr>
        <p:spPr>
          <a:xfrm>
            <a:off x="4645798" y="4896365"/>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34" name="Oval 133"/>
          <p:cNvSpPr/>
          <p:nvPr/>
        </p:nvSpPr>
        <p:spPr>
          <a:xfrm>
            <a:off x="4520394" y="5684681"/>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135" name="Straight Arrow Connector 134"/>
          <p:cNvCxnSpPr/>
          <p:nvPr/>
        </p:nvCxnSpPr>
        <p:spPr>
          <a:xfrm>
            <a:off x="4586608" y="5952724"/>
            <a:ext cx="232013" cy="290457"/>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36" name="Oval 135"/>
          <p:cNvSpPr/>
          <p:nvPr/>
        </p:nvSpPr>
        <p:spPr>
          <a:xfrm>
            <a:off x="4638070" y="6246659"/>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sp>
        <p:nvSpPr>
          <p:cNvPr id="137" name="Oval 136"/>
          <p:cNvSpPr/>
          <p:nvPr/>
        </p:nvSpPr>
        <p:spPr>
          <a:xfrm>
            <a:off x="4884956" y="5126458"/>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138" name="Straight Arrow Connector 137"/>
          <p:cNvCxnSpPr/>
          <p:nvPr/>
        </p:nvCxnSpPr>
        <p:spPr>
          <a:xfrm flipH="1">
            <a:off x="4700313" y="5405974"/>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39" name="Oval 138"/>
          <p:cNvSpPr/>
          <p:nvPr/>
        </p:nvSpPr>
        <p:spPr>
          <a:xfrm>
            <a:off x="5340666" y="5647597"/>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H</a:t>
            </a:r>
            <a:endParaRPr lang="en-US" sz="1200" dirty="0"/>
          </a:p>
        </p:txBody>
      </p:sp>
      <p:cxnSp>
        <p:nvCxnSpPr>
          <p:cNvPr id="140" name="Straight Arrow Connector 139"/>
          <p:cNvCxnSpPr/>
          <p:nvPr/>
        </p:nvCxnSpPr>
        <p:spPr>
          <a:xfrm>
            <a:off x="5124362" y="5423028"/>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41" name="Oval 140"/>
          <p:cNvSpPr/>
          <p:nvPr/>
        </p:nvSpPr>
        <p:spPr>
          <a:xfrm>
            <a:off x="5170790" y="6205256"/>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G</a:t>
            </a:r>
            <a:endParaRPr lang="en-US" sz="1200" dirty="0"/>
          </a:p>
        </p:txBody>
      </p:sp>
      <p:cxnSp>
        <p:nvCxnSpPr>
          <p:cNvPr id="142" name="Straight Arrow Connector 141"/>
          <p:cNvCxnSpPr/>
          <p:nvPr/>
        </p:nvCxnSpPr>
        <p:spPr>
          <a:xfrm flipH="1">
            <a:off x="5249654" y="5943599"/>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cxnSp>
        <p:nvCxnSpPr>
          <p:cNvPr id="143" name="Straight Arrow Connector 142"/>
          <p:cNvCxnSpPr>
            <a:stCxn id="134" idx="3"/>
          </p:cNvCxnSpPr>
          <p:nvPr/>
        </p:nvCxnSpPr>
        <p:spPr>
          <a:xfrm flipH="1">
            <a:off x="4338650" y="5953724"/>
            <a:ext cx="226545" cy="268721"/>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74" name="Oval 173"/>
          <p:cNvSpPr/>
          <p:nvPr/>
        </p:nvSpPr>
        <p:spPr>
          <a:xfrm>
            <a:off x="6084470" y="4949898"/>
            <a:ext cx="305920" cy="3152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200" dirty="0" smtClean="0"/>
              <a:t>A</a:t>
            </a:r>
            <a:endParaRPr lang="en-US" sz="1200" dirty="0"/>
          </a:p>
        </p:txBody>
      </p:sp>
      <p:sp>
        <p:nvSpPr>
          <p:cNvPr id="175" name="Oval 174"/>
          <p:cNvSpPr/>
          <p:nvPr/>
        </p:nvSpPr>
        <p:spPr>
          <a:xfrm>
            <a:off x="6695750" y="4485230"/>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a:t>B</a:t>
            </a:r>
          </a:p>
        </p:txBody>
      </p:sp>
      <p:cxnSp>
        <p:nvCxnSpPr>
          <p:cNvPr id="176" name="Straight Arrow Connector 175"/>
          <p:cNvCxnSpPr/>
          <p:nvPr/>
        </p:nvCxnSpPr>
        <p:spPr>
          <a:xfrm flipH="1">
            <a:off x="6345589" y="4642832"/>
            <a:ext cx="350161" cy="35322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77" name="Oval 176"/>
          <p:cNvSpPr/>
          <p:nvPr/>
        </p:nvSpPr>
        <p:spPr>
          <a:xfrm>
            <a:off x="6478323" y="5980517"/>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C</a:t>
            </a:r>
            <a:endParaRPr lang="en-US" sz="1200" dirty="0"/>
          </a:p>
        </p:txBody>
      </p:sp>
      <p:cxnSp>
        <p:nvCxnSpPr>
          <p:cNvPr id="178" name="Straight Arrow Connector 177"/>
          <p:cNvCxnSpPr/>
          <p:nvPr/>
        </p:nvCxnSpPr>
        <p:spPr>
          <a:xfrm>
            <a:off x="7016566" y="4688245"/>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79" name="Oval 178"/>
          <p:cNvSpPr/>
          <p:nvPr/>
        </p:nvSpPr>
        <p:spPr>
          <a:xfrm>
            <a:off x="6891162" y="5476561"/>
            <a:ext cx="305920" cy="315203"/>
          </a:xfrm>
          <a:prstGeom prst="ellipse">
            <a:avLst/>
          </a:prstGeom>
          <a:solidFill>
            <a:schemeClr val="tx1"/>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D</a:t>
            </a:r>
            <a:endParaRPr lang="en-US" sz="1200" dirty="0"/>
          </a:p>
        </p:txBody>
      </p:sp>
      <p:cxnSp>
        <p:nvCxnSpPr>
          <p:cNvPr id="180" name="Straight Arrow Connector 179"/>
          <p:cNvCxnSpPr/>
          <p:nvPr/>
        </p:nvCxnSpPr>
        <p:spPr>
          <a:xfrm>
            <a:off x="6957376" y="5744604"/>
            <a:ext cx="232013" cy="290457"/>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81" name="Oval 180"/>
          <p:cNvSpPr/>
          <p:nvPr/>
        </p:nvSpPr>
        <p:spPr>
          <a:xfrm>
            <a:off x="7008838" y="6038539"/>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E</a:t>
            </a:r>
            <a:endParaRPr lang="en-US" sz="1200" dirty="0"/>
          </a:p>
        </p:txBody>
      </p:sp>
      <p:sp>
        <p:nvSpPr>
          <p:cNvPr id="182" name="Oval 181"/>
          <p:cNvSpPr/>
          <p:nvPr/>
        </p:nvSpPr>
        <p:spPr>
          <a:xfrm>
            <a:off x="7255724" y="4918338"/>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F</a:t>
            </a:r>
            <a:endParaRPr lang="en-US" sz="1200" dirty="0"/>
          </a:p>
        </p:txBody>
      </p:sp>
      <p:cxnSp>
        <p:nvCxnSpPr>
          <p:cNvPr id="183" name="Straight Arrow Connector 182"/>
          <p:cNvCxnSpPr/>
          <p:nvPr/>
        </p:nvCxnSpPr>
        <p:spPr>
          <a:xfrm flipH="1">
            <a:off x="7071081" y="5197854"/>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sp>
        <p:nvSpPr>
          <p:cNvPr id="184" name="Oval 183"/>
          <p:cNvSpPr/>
          <p:nvPr/>
        </p:nvSpPr>
        <p:spPr>
          <a:xfrm>
            <a:off x="7711434" y="5439477"/>
            <a:ext cx="305920" cy="315203"/>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H</a:t>
            </a:r>
            <a:endParaRPr lang="en-US" sz="1200" dirty="0"/>
          </a:p>
        </p:txBody>
      </p:sp>
      <p:cxnSp>
        <p:nvCxnSpPr>
          <p:cNvPr id="185" name="Straight Arrow Connector 184"/>
          <p:cNvCxnSpPr/>
          <p:nvPr/>
        </p:nvCxnSpPr>
        <p:spPr>
          <a:xfrm>
            <a:off x="7495130" y="5214908"/>
            <a:ext cx="290464" cy="26165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6" name="Oval 185"/>
          <p:cNvSpPr/>
          <p:nvPr/>
        </p:nvSpPr>
        <p:spPr>
          <a:xfrm>
            <a:off x="7541558" y="5997136"/>
            <a:ext cx="305920" cy="315203"/>
          </a:xfrm>
          <a:prstGeom prst="ellipse">
            <a:avLst/>
          </a:prstGeom>
          <a:solidFill>
            <a:srgbClr val="FF0000"/>
          </a:solidFill>
        </p:spPr>
        <p:style>
          <a:lnRef idx="1">
            <a:schemeClr val="dk1"/>
          </a:lnRef>
          <a:fillRef idx="3">
            <a:schemeClr val="dk1"/>
          </a:fillRef>
          <a:effectRef idx="2">
            <a:schemeClr val="dk1"/>
          </a:effectRef>
          <a:fontRef idx="minor">
            <a:schemeClr val="lt1"/>
          </a:fontRef>
        </p:style>
        <p:txBody>
          <a:bodyPr rtlCol="0" anchor="ctr"/>
          <a:lstStyle/>
          <a:p>
            <a:pPr algn="ctr"/>
            <a:r>
              <a:rPr lang="en-US" sz="1200" dirty="0" smtClean="0"/>
              <a:t>G</a:t>
            </a:r>
            <a:endParaRPr lang="en-US" sz="1200" dirty="0"/>
          </a:p>
        </p:txBody>
      </p:sp>
      <p:cxnSp>
        <p:nvCxnSpPr>
          <p:cNvPr id="187" name="Straight Arrow Connector 186"/>
          <p:cNvCxnSpPr/>
          <p:nvPr/>
        </p:nvCxnSpPr>
        <p:spPr>
          <a:xfrm flipH="1">
            <a:off x="7620422" y="5735479"/>
            <a:ext cx="226879" cy="296000"/>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cxnSp>
        <p:nvCxnSpPr>
          <p:cNvPr id="188" name="Straight Arrow Connector 187"/>
          <p:cNvCxnSpPr/>
          <p:nvPr/>
        </p:nvCxnSpPr>
        <p:spPr>
          <a:xfrm flipH="1">
            <a:off x="6709418" y="5745604"/>
            <a:ext cx="226545" cy="268721"/>
          </a:xfrm>
          <a:prstGeom prst="straightConnector1">
            <a:avLst/>
          </a:prstGeom>
          <a:ln>
            <a:solidFill>
              <a:srgbClr val="860908"/>
            </a:solidFill>
            <a:tailEnd type="arrow"/>
          </a:ln>
        </p:spPr>
        <p:style>
          <a:lnRef idx="2">
            <a:schemeClr val="dk1">
              <a:shade val="50000"/>
            </a:schemeClr>
          </a:lnRef>
          <a:fillRef idx="1">
            <a:schemeClr val="dk1"/>
          </a:fillRef>
          <a:effectRef idx="0">
            <a:schemeClr val="dk1"/>
          </a:effectRef>
          <a:fontRef idx="minor">
            <a:schemeClr val="lt1"/>
          </a:fontRef>
        </p:style>
      </p:cxnSp>
      <p:cxnSp>
        <p:nvCxnSpPr>
          <p:cNvPr id="189" name="Straight Arrow Connector 188"/>
          <p:cNvCxnSpPr/>
          <p:nvPr/>
        </p:nvCxnSpPr>
        <p:spPr>
          <a:xfrm>
            <a:off x="4980031" y="4465480"/>
            <a:ext cx="1164202" cy="1975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0" name="TextBox 189"/>
          <p:cNvSpPr txBox="1"/>
          <p:nvPr/>
        </p:nvSpPr>
        <p:spPr>
          <a:xfrm>
            <a:off x="4832767" y="4069632"/>
            <a:ext cx="1287532" cy="369332"/>
          </a:xfrm>
          <a:prstGeom prst="rect">
            <a:avLst/>
          </a:prstGeom>
          <a:noFill/>
        </p:spPr>
        <p:txBody>
          <a:bodyPr wrap="none" rtlCol="0">
            <a:spAutoFit/>
          </a:bodyPr>
          <a:lstStyle/>
          <a:p>
            <a:r>
              <a:rPr lang="en-US" smtClean="0"/>
              <a:t>Recoloring</a:t>
            </a:r>
            <a:endParaRPr lang="en-US" dirty="0"/>
          </a:p>
        </p:txBody>
      </p:sp>
    </p:spTree>
    <p:extLst>
      <p:ext uri="{BB962C8B-B14F-4D97-AF65-F5344CB8AC3E}">
        <p14:creationId xmlns:p14="http://schemas.microsoft.com/office/powerpoint/2010/main" val="14176029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Arial" charset="0"/>
                <a:ea typeface="Arial" charset="0"/>
                <a:cs typeface="Arial" charset="0"/>
              </a:rPr>
              <a:t>Recap: Insertion</a:t>
            </a:r>
          </a:p>
        </p:txBody>
      </p:sp>
      <p:sp>
        <p:nvSpPr>
          <p:cNvPr id="3" name="Content Placeholder 2"/>
          <p:cNvSpPr>
            <a:spLocks noGrp="1"/>
          </p:cNvSpPr>
          <p:nvPr>
            <p:ph idx="1"/>
          </p:nvPr>
        </p:nvSpPr>
        <p:spPr/>
        <p:txBody>
          <a:bodyPr>
            <a:normAutofit/>
          </a:bodyPr>
          <a:lstStyle/>
          <a:p>
            <a:r>
              <a:rPr lang="en-US" sz="2000" dirty="0"/>
              <a:t>Draw a binary search tree by inserting the </a:t>
            </a:r>
            <a:r>
              <a:rPr lang="en-US" sz="2000" dirty="0" smtClean="0"/>
              <a:t>below numbers </a:t>
            </a:r>
            <a:r>
              <a:rPr lang="en-US" sz="2000" dirty="0"/>
              <a:t>from left to </a:t>
            </a:r>
            <a:r>
              <a:rPr lang="en-US" sz="2000" dirty="0" smtClean="0"/>
              <a:t>right:</a:t>
            </a:r>
          </a:p>
          <a:p>
            <a:pPr lvl="1"/>
            <a:r>
              <a:rPr lang="en-US" sz="1600" dirty="0"/>
              <a:t>11, 6, 8, 19, 4, 10, 5, 17, 43, 49, 31</a:t>
            </a:r>
          </a:p>
        </p:txBody>
      </p:sp>
      <p:sp>
        <p:nvSpPr>
          <p:cNvPr id="5" name="Oval 4"/>
          <p:cNvSpPr/>
          <p:nvPr/>
        </p:nvSpPr>
        <p:spPr>
          <a:xfrm>
            <a:off x="3707964" y="2992847"/>
            <a:ext cx="496342" cy="467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t>11</a:t>
            </a:r>
            <a:endParaRPr lang="en-US" sz="1200" b="1" dirty="0"/>
          </a:p>
        </p:txBody>
      </p:sp>
      <p:sp>
        <p:nvSpPr>
          <p:cNvPr id="6" name="Oval 5"/>
          <p:cNvSpPr/>
          <p:nvPr/>
        </p:nvSpPr>
        <p:spPr>
          <a:xfrm>
            <a:off x="3211622" y="3729218"/>
            <a:ext cx="496342" cy="467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t>6</a:t>
            </a:r>
            <a:endParaRPr lang="en-US" sz="1200" b="1" dirty="0"/>
          </a:p>
        </p:txBody>
      </p:sp>
      <p:cxnSp>
        <p:nvCxnSpPr>
          <p:cNvPr id="8" name="Straight Connector 7"/>
          <p:cNvCxnSpPr>
            <a:stCxn id="6" idx="7"/>
            <a:endCxn id="5" idx="4"/>
          </p:cNvCxnSpPr>
          <p:nvPr/>
        </p:nvCxnSpPr>
        <p:spPr>
          <a:xfrm flipV="1">
            <a:off x="3635276" y="3460023"/>
            <a:ext cx="320859" cy="337611"/>
          </a:xfrm>
          <a:prstGeom prst="line">
            <a:avLst/>
          </a:prstGeom>
        </p:spPr>
        <p:style>
          <a:lnRef idx="2">
            <a:schemeClr val="accent1"/>
          </a:lnRef>
          <a:fillRef idx="0">
            <a:schemeClr val="accent1"/>
          </a:fillRef>
          <a:effectRef idx="1">
            <a:schemeClr val="accent1"/>
          </a:effectRef>
          <a:fontRef idx="minor">
            <a:schemeClr val="tx1"/>
          </a:fontRef>
        </p:style>
      </p:cxnSp>
      <p:sp>
        <p:nvSpPr>
          <p:cNvPr id="11" name="Oval 10"/>
          <p:cNvSpPr/>
          <p:nvPr/>
        </p:nvSpPr>
        <p:spPr>
          <a:xfrm>
            <a:off x="3445200" y="4469199"/>
            <a:ext cx="496342" cy="467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t>8</a:t>
            </a:r>
            <a:endParaRPr lang="en-US" sz="1200" b="1" dirty="0"/>
          </a:p>
        </p:txBody>
      </p:sp>
      <p:cxnSp>
        <p:nvCxnSpPr>
          <p:cNvPr id="13" name="Straight Connector 12"/>
          <p:cNvCxnSpPr>
            <a:stCxn id="6" idx="4"/>
            <a:endCxn id="11" idx="1"/>
          </p:cNvCxnSpPr>
          <p:nvPr/>
        </p:nvCxnSpPr>
        <p:spPr>
          <a:xfrm>
            <a:off x="3459793" y="4196394"/>
            <a:ext cx="58095" cy="341221"/>
          </a:xfrm>
          <a:prstGeom prst="line">
            <a:avLst/>
          </a:prstGeom>
        </p:spPr>
        <p:style>
          <a:lnRef idx="2">
            <a:schemeClr val="accent1"/>
          </a:lnRef>
          <a:fillRef idx="0">
            <a:schemeClr val="accent1"/>
          </a:fillRef>
          <a:effectRef idx="1">
            <a:schemeClr val="accent1"/>
          </a:effectRef>
          <a:fontRef idx="minor">
            <a:schemeClr val="tx1"/>
          </a:fontRef>
        </p:style>
      </p:cxnSp>
      <p:sp>
        <p:nvSpPr>
          <p:cNvPr id="15" name="Oval 14"/>
          <p:cNvSpPr/>
          <p:nvPr/>
        </p:nvSpPr>
        <p:spPr>
          <a:xfrm>
            <a:off x="4421517" y="3729218"/>
            <a:ext cx="496342" cy="467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t>19</a:t>
            </a:r>
            <a:endParaRPr lang="en-US" sz="1200" b="1" dirty="0"/>
          </a:p>
        </p:txBody>
      </p:sp>
      <p:cxnSp>
        <p:nvCxnSpPr>
          <p:cNvPr id="17" name="Straight Connector 16"/>
          <p:cNvCxnSpPr>
            <a:stCxn id="5" idx="5"/>
            <a:endCxn id="15" idx="1"/>
          </p:cNvCxnSpPr>
          <p:nvPr/>
        </p:nvCxnSpPr>
        <p:spPr>
          <a:xfrm>
            <a:off x="4131618" y="3391607"/>
            <a:ext cx="362587" cy="406027"/>
          </a:xfrm>
          <a:prstGeom prst="line">
            <a:avLst/>
          </a:prstGeom>
        </p:spPr>
        <p:style>
          <a:lnRef idx="2">
            <a:schemeClr val="accent1"/>
          </a:lnRef>
          <a:fillRef idx="0">
            <a:schemeClr val="accent1"/>
          </a:fillRef>
          <a:effectRef idx="1">
            <a:schemeClr val="accent1"/>
          </a:effectRef>
          <a:fontRef idx="minor">
            <a:schemeClr val="tx1"/>
          </a:fontRef>
        </p:style>
      </p:cxnSp>
      <p:sp>
        <p:nvSpPr>
          <p:cNvPr id="18" name="Oval 17"/>
          <p:cNvSpPr/>
          <p:nvPr/>
        </p:nvSpPr>
        <p:spPr>
          <a:xfrm>
            <a:off x="2736293" y="4469199"/>
            <a:ext cx="496342" cy="467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a:t>4</a:t>
            </a:r>
          </a:p>
        </p:txBody>
      </p:sp>
      <p:cxnSp>
        <p:nvCxnSpPr>
          <p:cNvPr id="20" name="Straight Connector 19"/>
          <p:cNvCxnSpPr>
            <a:stCxn id="6" idx="3"/>
            <a:endCxn id="18" idx="7"/>
          </p:cNvCxnSpPr>
          <p:nvPr/>
        </p:nvCxnSpPr>
        <p:spPr>
          <a:xfrm flipH="1">
            <a:off x="3159947" y="4127978"/>
            <a:ext cx="124363" cy="409637"/>
          </a:xfrm>
          <a:prstGeom prst="line">
            <a:avLst/>
          </a:prstGeom>
        </p:spPr>
        <p:style>
          <a:lnRef idx="2">
            <a:schemeClr val="accent1"/>
          </a:lnRef>
          <a:fillRef idx="0">
            <a:schemeClr val="accent1"/>
          </a:fillRef>
          <a:effectRef idx="1">
            <a:schemeClr val="accent1"/>
          </a:effectRef>
          <a:fontRef idx="minor">
            <a:schemeClr val="tx1"/>
          </a:fontRef>
        </p:style>
      </p:cxnSp>
      <p:sp>
        <p:nvSpPr>
          <p:cNvPr id="21" name="Oval 20"/>
          <p:cNvSpPr/>
          <p:nvPr/>
        </p:nvSpPr>
        <p:spPr>
          <a:xfrm>
            <a:off x="3968979" y="5132573"/>
            <a:ext cx="496342" cy="467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t>10</a:t>
            </a:r>
            <a:endParaRPr lang="en-US" sz="1200" b="1" dirty="0"/>
          </a:p>
        </p:txBody>
      </p:sp>
      <p:cxnSp>
        <p:nvCxnSpPr>
          <p:cNvPr id="23" name="Straight Connector 22"/>
          <p:cNvCxnSpPr>
            <a:stCxn id="11" idx="5"/>
            <a:endCxn id="21" idx="1"/>
          </p:cNvCxnSpPr>
          <p:nvPr/>
        </p:nvCxnSpPr>
        <p:spPr>
          <a:xfrm>
            <a:off x="3868854" y="4867959"/>
            <a:ext cx="172813" cy="333030"/>
          </a:xfrm>
          <a:prstGeom prst="line">
            <a:avLst/>
          </a:prstGeom>
        </p:spPr>
        <p:style>
          <a:lnRef idx="2">
            <a:schemeClr val="accent1"/>
          </a:lnRef>
          <a:fillRef idx="0">
            <a:schemeClr val="accent1"/>
          </a:fillRef>
          <a:effectRef idx="1">
            <a:schemeClr val="accent1"/>
          </a:effectRef>
          <a:fontRef idx="minor">
            <a:schemeClr val="tx1"/>
          </a:fontRef>
        </p:style>
      </p:cxnSp>
      <p:sp>
        <p:nvSpPr>
          <p:cNvPr id="24" name="Oval 23"/>
          <p:cNvSpPr/>
          <p:nvPr/>
        </p:nvSpPr>
        <p:spPr>
          <a:xfrm>
            <a:off x="3203736" y="5219242"/>
            <a:ext cx="496342" cy="467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t>5</a:t>
            </a:r>
            <a:endParaRPr lang="en-US" sz="1200" b="1" dirty="0"/>
          </a:p>
        </p:txBody>
      </p:sp>
      <p:cxnSp>
        <p:nvCxnSpPr>
          <p:cNvPr id="26" name="Straight Connector 25"/>
          <p:cNvCxnSpPr>
            <a:stCxn id="18" idx="5"/>
            <a:endCxn id="24" idx="0"/>
          </p:cNvCxnSpPr>
          <p:nvPr/>
        </p:nvCxnSpPr>
        <p:spPr>
          <a:xfrm>
            <a:off x="3159947" y="4867959"/>
            <a:ext cx="291960" cy="351283"/>
          </a:xfrm>
          <a:prstGeom prst="line">
            <a:avLst/>
          </a:prstGeom>
        </p:spPr>
        <p:style>
          <a:lnRef idx="2">
            <a:schemeClr val="accent1"/>
          </a:lnRef>
          <a:fillRef idx="0">
            <a:schemeClr val="accent1"/>
          </a:fillRef>
          <a:effectRef idx="1">
            <a:schemeClr val="accent1"/>
          </a:effectRef>
          <a:fontRef idx="minor">
            <a:schemeClr val="tx1"/>
          </a:fontRef>
        </p:style>
      </p:cxnSp>
      <p:sp>
        <p:nvSpPr>
          <p:cNvPr id="27" name="Oval 26"/>
          <p:cNvSpPr/>
          <p:nvPr/>
        </p:nvSpPr>
        <p:spPr>
          <a:xfrm>
            <a:off x="4143848" y="4469199"/>
            <a:ext cx="496342" cy="467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t>17</a:t>
            </a:r>
            <a:endParaRPr lang="en-US" sz="1200" b="1" dirty="0"/>
          </a:p>
        </p:txBody>
      </p:sp>
      <p:cxnSp>
        <p:nvCxnSpPr>
          <p:cNvPr id="29" name="Straight Connector 28"/>
          <p:cNvCxnSpPr>
            <a:stCxn id="27" idx="0"/>
          </p:cNvCxnSpPr>
          <p:nvPr/>
        </p:nvCxnSpPr>
        <p:spPr>
          <a:xfrm flipV="1">
            <a:off x="4392019" y="4196394"/>
            <a:ext cx="175483" cy="272805"/>
          </a:xfrm>
          <a:prstGeom prst="line">
            <a:avLst/>
          </a:prstGeom>
        </p:spPr>
        <p:style>
          <a:lnRef idx="2">
            <a:schemeClr val="accent1"/>
          </a:lnRef>
          <a:fillRef idx="0">
            <a:schemeClr val="accent1"/>
          </a:fillRef>
          <a:effectRef idx="1">
            <a:schemeClr val="accent1"/>
          </a:effectRef>
          <a:fontRef idx="minor">
            <a:schemeClr val="tx1"/>
          </a:fontRef>
        </p:style>
      </p:cxnSp>
      <p:sp>
        <p:nvSpPr>
          <p:cNvPr id="30" name="Oval 29"/>
          <p:cNvSpPr/>
          <p:nvPr/>
        </p:nvSpPr>
        <p:spPr>
          <a:xfrm>
            <a:off x="5013629" y="4469199"/>
            <a:ext cx="496342" cy="467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t>43</a:t>
            </a:r>
            <a:endParaRPr lang="en-US" sz="1200" b="1" dirty="0"/>
          </a:p>
        </p:txBody>
      </p:sp>
      <p:cxnSp>
        <p:nvCxnSpPr>
          <p:cNvPr id="34" name="Straight Connector 33"/>
          <p:cNvCxnSpPr>
            <a:stCxn id="15" idx="5"/>
            <a:endCxn id="30" idx="1"/>
          </p:cNvCxnSpPr>
          <p:nvPr/>
        </p:nvCxnSpPr>
        <p:spPr>
          <a:xfrm>
            <a:off x="4845171" y="4127978"/>
            <a:ext cx="241146" cy="409637"/>
          </a:xfrm>
          <a:prstGeom prst="line">
            <a:avLst/>
          </a:prstGeom>
        </p:spPr>
        <p:style>
          <a:lnRef idx="2">
            <a:schemeClr val="accent1"/>
          </a:lnRef>
          <a:fillRef idx="0">
            <a:schemeClr val="accent1"/>
          </a:fillRef>
          <a:effectRef idx="1">
            <a:schemeClr val="accent1"/>
          </a:effectRef>
          <a:fontRef idx="minor">
            <a:schemeClr val="tx1"/>
          </a:fontRef>
        </p:style>
      </p:cxnSp>
      <p:sp>
        <p:nvSpPr>
          <p:cNvPr id="35" name="Oval 34"/>
          <p:cNvSpPr/>
          <p:nvPr/>
        </p:nvSpPr>
        <p:spPr>
          <a:xfrm>
            <a:off x="5603979" y="5132573"/>
            <a:ext cx="496342" cy="467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t>49</a:t>
            </a:r>
            <a:endParaRPr lang="en-US" sz="1200" b="1" dirty="0"/>
          </a:p>
        </p:txBody>
      </p:sp>
      <p:cxnSp>
        <p:nvCxnSpPr>
          <p:cNvPr id="37" name="Straight Connector 36"/>
          <p:cNvCxnSpPr>
            <a:stCxn id="30" idx="5"/>
          </p:cNvCxnSpPr>
          <p:nvPr/>
        </p:nvCxnSpPr>
        <p:spPr>
          <a:xfrm>
            <a:off x="5437283" y="4867959"/>
            <a:ext cx="299843" cy="351283"/>
          </a:xfrm>
          <a:prstGeom prst="line">
            <a:avLst/>
          </a:prstGeom>
        </p:spPr>
        <p:style>
          <a:lnRef idx="2">
            <a:schemeClr val="accent1"/>
          </a:lnRef>
          <a:fillRef idx="0">
            <a:schemeClr val="accent1"/>
          </a:fillRef>
          <a:effectRef idx="1">
            <a:schemeClr val="accent1"/>
          </a:effectRef>
          <a:fontRef idx="minor">
            <a:schemeClr val="tx1"/>
          </a:fontRef>
        </p:style>
      </p:cxnSp>
      <p:sp>
        <p:nvSpPr>
          <p:cNvPr id="38" name="Oval 37"/>
          <p:cNvSpPr/>
          <p:nvPr/>
        </p:nvSpPr>
        <p:spPr>
          <a:xfrm>
            <a:off x="4765458" y="5200989"/>
            <a:ext cx="496342" cy="46717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b="1" dirty="0" smtClean="0"/>
              <a:t>31</a:t>
            </a:r>
            <a:endParaRPr lang="en-US" sz="1200" b="1" dirty="0"/>
          </a:p>
        </p:txBody>
      </p:sp>
      <p:cxnSp>
        <p:nvCxnSpPr>
          <p:cNvPr id="40" name="Straight Connector 39"/>
          <p:cNvCxnSpPr>
            <a:stCxn id="38" idx="0"/>
            <a:endCxn id="30" idx="4"/>
          </p:cNvCxnSpPr>
          <p:nvPr/>
        </p:nvCxnSpPr>
        <p:spPr>
          <a:xfrm flipV="1">
            <a:off x="5013629" y="4936375"/>
            <a:ext cx="248171" cy="264614"/>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73948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3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7"/>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5"/>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40"/>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11" grpId="0" animBg="1"/>
      <p:bldP spid="15" grpId="0" animBg="1"/>
      <p:bldP spid="18" grpId="0" animBg="1"/>
      <p:bldP spid="21" grpId="0" animBg="1"/>
      <p:bldP spid="24" grpId="0" animBg="1"/>
      <p:bldP spid="27" grpId="0" animBg="1"/>
      <p:bldP spid="30" grpId="0" animBg="1"/>
      <p:bldP spid="35" grpId="0" animBg="1"/>
      <p:bldP spid="38"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smtClean="0">
                <a:latin typeface="Arial" charset="0"/>
                <a:ea typeface="Arial" charset="0"/>
                <a:cs typeface="Arial" charset="0"/>
              </a:rPr>
              <a:t>Exercise</a:t>
            </a:r>
            <a:endParaRPr lang="en-US" dirty="0">
              <a:latin typeface="Arial" charset="0"/>
              <a:ea typeface="Arial" charset="0"/>
              <a:cs typeface="Arial" charset="0"/>
            </a:endParaRPr>
          </a:p>
        </p:txBody>
      </p:sp>
      <p:sp>
        <p:nvSpPr>
          <p:cNvPr id="3" name="Content Placeholder 2"/>
          <p:cNvSpPr>
            <a:spLocks noGrp="1"/>
          </p:cNvSpPr>
          <p:nvPr>
            <p:ph idx="1"/>
          </p:nvPr>
        </p:nvSpPr>
        <p:spPr/>
        <p:txBody>
          <a:bodyPr/>
          <a:lstStyle/>
          <a:p>
            <a:r>
              <a:rPr lang="en-US" dirty="0" smtClean="0"/>
              <a:t>Insert the following characters into a </a:t>
            </a:r>
            <a:r>
              <a:rPr lang="en-US" dirty="0" err="1" smtClean="0"/>
              <a:t>TreeSet</a:t>
            </a:r>
            <a:r>
              <a:rPr lang="en-US" dirty="0" smtClean="0"/>
              <a:t> using the red-black algorithm. Show the steps.</a:t>
            </a:r>
          </a:p>
          <a:p>
            <a:pPr lvl="1"/>
            <a:r>
              <a:rPr lang="en-US" dirty="0" smtClean="0"/>
              <a:t>Q,A,D,E,L,K,J,H,Y</a:t>
            </a:r>
            <a:endParaRPr lang="en-US" dirty="0"/>
          </a:p>
        </p:txBody>
      </p:sp>
      <p:sp>
        <p:nvSpPr>
          <p:cNvPr id="4" name="Slide Number Placeholder 2"/>
          <p:cNvSpPr>
            <a:spLocks noGrp="1"/>
          </p:cNvSpPr>
          <p:nvPr>
            <p:ph type="sldNum" sz="quarter" idx="12"/>
          </p:nvPr>
        </p:nvSpPr>
        <p:spPr>
          <a:xfrm>
            <a:off x="7521388" y="5476097"/>
            <a:ext cx="1483056" cy="851848"/>
          </a:xfrm>
        </p:spPr>
        <p:txBody>
          <a:bodyPr/>
          <a:lstStyle/>
          <a:p>
            <a:r>
              <a:rPr lang="en-US" dirty="0" smtClean="0"/>
              <a:t>48</a:t>
            </a:r>
            <a:endParaRPr lang="en-US" dirty="0"/>
          </a:p>
        </p:txBody>
      </p:sp>
    </p:spTree>
    <p:extLst>
      <p:ext uri="{BB962C8B-B14F-4D97-AF65-F5344CB8AC3E}">
        <p14:creationId xmlns:p14="http://schemas.microsoft.com/office/powerpoint/2010/main" val="210899286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Arial" charset="0"/>
                <a:ea typeface="Arial" charset="0"/>
                <a:cs typeface="Arial" charset="0"/>
              </a:rPr>
              <a:t>Recap: Delete</a:t>
            </a:r>
          </a:p>
        </p:txBody>
      </p:sp>
      <p:sp>
        <p:nvSpPr>
          <p:cNvPr id="9" name="Content Placeholder 8"/>
          <p:cNvSpPr>
            <a:spLocks noGrp="1"/>
          </p:cNvSpPr>
          <p:nvPr>
            <p:ph idx="1"/>
          </p:nvPr>
        </p:nvSpPr>
        <p:spPr/>
        <p:txBody>
          <a:bodyPr/>
          <a:lstStyle/>
          <a:p>
            <a:r>
              <a:rPr lang="en-US" dirty="0"/>
              <a:t>Node to be removed has no </a:t>
            </a:r>
            <a:r>
              <a:rPr lang="en-US" dirty="0" smtClean="0"/>
              <a:t>children:</a:t>
            </a:r>
          </a:p>
          <a:p>
            <a:pPr lvl="1"/>
            <a:r>
              <a:rPr lang="en-US" dirty="0"/>
              <a:t>Remove -4 from a BST.</a:t>
            </a:r>
          </a:p>
        </p:txBody>
      </p:sp>
      <p:pic>
        <p:nvPicPr>
          <p:cNvPr id="10" name="Picture 9"/>
          <p:cNvPicPr>
            <a:picLocks noChangeAspect="1"/>
          </p:cNvPicPr>
          <p:nvPr/>
        </p:nvPicPr>
        <p:blipFill>
          <a:blip r:embed="rId2"/>
          <a:stretch>
            <a:fillRect/>
          </a:stretch>
        </p:blipFill>
        <p:spPr>
          <a:xfrm>
            <a:off x="1309864" y="3071751"/>
            <a:ext cx="7124700" cy="2628900"/>
          </a:xfrm>
          <a:prstGeom prst="rect">
            <a:avLst/>
          </a:prstGeom>
        </p:spPr>
      </p:pic>
    </p:spTree>
    <p:extLst>
      <p:ext uri="{BB962C8B-B14F-4D97-AF65-F5344CB8AC3E}">
        <p14:creationId xmlns:p14="http://schemas.microsoft.com/office/powerpoint/2010/main" val="18116600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Arial" charset="0"/>
                <a:ea typeface="Arial" charset="0"/>
                <a:cs typeface="Arial" charset="0"/>
              </a:rPr>
              <a:t>Recap: Delete</a:t>
            </a:r>
          </a:p>
        </p:txBody>
      </p:sp>
      <p:sp>
        <p:nvSpPr>
          <p:cNvPr id="3" name="Content Placeholder 2"/>
          <p:cNvSpPr>
            <a:spLocks noGrp="1"/>
          </p:cNvSpPr>
          <p:nvPr>
            <p:ph idx="1"/>
          </p:nvPr>
        </p:nvSpPr>
        <p:spPr/>
        <p:txBody>
          <a:bodyPr/>
          <a:lstStyle/>
          <a:p>
            <a:r>
              <a:rPr lang="en-US" dirty="0"/>
              <a:t>Node to be removed has one child</a:t>
            </a:r>
            <a:r>
              <a:rPr lang="en-US" dirty="0" smtClean="0"/>
              <a:t>.</a:t>
            </a:r>
          </a:p>
          <a:p>
            <a:pPr lvl="1"/>
            <a:r>
              <a:rPr lang="en-US" dirty="0"/>
              <a:t>Remove 18 from a BST.</a:t>
            </a:r>
          </a:p>
        </p:txBody>
      </p:sp>
      <p:pic>
        <p:nvPicPr>
          <p:cNvPr id="4" name="Picture 3"/>
          <p:cNvPicPr>
            <a:picLocks noChangeAspect="1"/>
          </p:cNvPicPr>
          <p:nvPr/>
        </p:nvPicPr>
        <p:blipFill>
          <a:blip r:embed="rId2"/>
          <a:stretch>
            <a:fillRect/>
          </a:stretch>
        </p:blipFill>
        <p:spPr>
          <a:xfrm>
            <a:off x="602225" y="2697163"/>
            <a:ext cx="2872167" cy="2400883"/>
          </a:xfrm>
          <a:prstGeom prst="rect">
            <a:avLst/>
          </a:prstGeom>
        </p:spPr>
      </p:pic>
      <p:pic>
        <p:nvPicPr>
          <p:cNvPr id="6" name="Picture 5"/>
          <p:cNvPicPr>
            <a:picLocks noChangeAspect="1"/>
          </p:cNvPicPr>
          <p:nvPr/>
        </p:nvPicPr>
        <p:blipFill>
          <a:blip r:embed="rId3"/>
          <a:stretch>
            <a:fillRect/>
          </a:stretch>
        </p:blipFill>
        <p:spPr>
          <a:xfrm>
            <a:off x="3259113" y="2697163"/>
            <a:ext cx="2699439" cy="2256497"/>
          </a:xfrm>
          <a:prstGeom prst="rect">
            <a:avLst/>
          </a:prstGeom>
        </p:spPr>
      </p:pic>
      <p:pic>
        <p:nvPicPr>
          <p:cNvPr id="7" name="Picture 6"/>
          <p:cNvPicPr>
            <a:picLocks noChangeAspect="1"/>
          </p:cNvPicPr>
          <p:nvPr/>
        </p:nvPicPr>
        <p:blipFill>
          <a:blip r:embed="rId4"/>
          <a:stretch>
            <a:fillRect/>
          </a:stretch>
        </p:blipFill>
        <p:spPr>
          <a:xfrm>
            <a:off x="5837934" y="2697162"/>
            <a:ext cx="2672865" cy="1811217"/>
          </a:xfrm>
          <a:prstGeom prst="rect">
            <a:avLst/>
          </a:prstGeom>
        </p:spPr>
      </p:pic>
    </p:spTree>
    <p:extLst>
      <p:ext uri="{BB962C8B-B14F-4D97-AF65-F5344CB8AC3E}">
        <p14:creationId xmlns:p14="http://schemas.microsoft.com/office/powerpoint/2010/main" val="15467753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l"/>
            <a:r>
              <a:rPr lang="en-US" dirty="0">
                <a:latin typeface="Arial" charset="0"/>
                <a:ea typeface="Arial" charset="0"/>
                <a:cs typeface="Arial" charset="0"/>
              </a:rPr>
              <a:t>Recap: Delete</a:t>
            </a:r>
          </a:p>
        </p:txBody>
      </p:sp>
      <p:sp>
        <p:nvSpPr>
          <p:cNvPr id="3" name="Content Placeholder 2"/>
          <p:cNvSpPr>
            <a:spLocks noGrp="1"/>
          </p:cNvSpPr>
          <p:nvPr>
            <p:ph idx="1"/>
          </p:nvPr>
        </p:nvSpPr>
        <p:spPr/>
        <p:txBody>
          <a:bodyPr>
            <a:normAutofit/>
          </a:bodyPr>
          <a:lstStyle/>
          <a:p>
            <a:r>
              <a:rPr lang="en-US" sz="1800" dirty="0"/>
              <a:t>Node to be removed has two </a:t>
            </a:r>
            <a:r>
              <a:rPr lang="en-US" sz="1800" dirty="0" smtClean="0"/>
              <a:t>children (the most complex one). </a:t>
            </a:r>
          </a:p>
          <a:p>
            <a:r>
              <a:rPr lang="en-US" sz="1800" dirty="0" smtClean="0"/>
              <a:t>Algorithm:</a:t>
            </a:r>
          </a:p>
          <a:p>
            <a:pPr lvl="1"/>
            <a:r>
              <a:rPr lang="en-US" sz="1800" dirty="0" smtClean="0"/>
              <a:t>Find the minimum node in the right sub tree of the node that must be removed. </a:t>
            </a:r>
          </a:p>
          <a:p>
            <a:pPr lvl="1"/>
            <a:r>
              <a:rPr lang="en-US" sz="1800" dirty="0" smtClean="0"/>
              <a:t>Replace that minimum node with the node to be removed.</a:t>
            </a:r>
          </a:p>
          <a:p>
            <a:pPr lvl="1"/>
            <a:r>
              <a:rPr lang="en-US" sz="1800" dirty="0" smtClean="0"/>
              <a:t>Remove the node duplicate from its prior location.</a:t>
            </a:r>
            <a:endParaRPr lang="en-US" sz="1800" dirty="0"/>
          </a:p>
        </p:txBody>
      </p:sp>
      <p:pic>
        <p:nvPicPr>
          <p:cNvPr id="4" name="Picture 3"/>
          <p:cNvPicPr>
            <a:picLocks noChangeAspect="1"/>
          </p:cNvPicPr>
          <p:nvPr/>
        </p:nvPicPr>
        <p:blipFill>
          <a:blip r:embed="rId2"/>
          <a:stretch>
            <a:fillRect/>
          </a:stretch>
        </p:blipFill>
        <p:spPr>
          <a:xfrm>
            <a:off x="1" y="4334149"/>
            <a:ext cx="3589896" cy="1958125"/>
          </a:xfrm>
          <a:prstGeom prst="rect">
            <a:avLst/>
          </a:prstGeom>
        </p:spPr>
      </p:pic>
      <p:pic>
        <p:nvPicPr>
          <p:cNvPr id="5" name="Picture 4"/>
          <p:cNvPicPr>
            <a:picLocks noChangeAspect="1"/>
          </p:cNvPicPr>
          <p:nvPr/>
        </p:nvPicPr>
        <p:blipFill>
          <a:blip r:embed="rId3"/>
          <a:stretch>
            <a:fillRect/>
          </a:stretch>
        </p:blipFill>
        <p:spPr>
          <a:xfrm>
            <a:off x="1929847" y="4334150"/>
            <a:ext cx="3559108" cy="1941332"/>
          </a:xfrm>
          <a:prstGeom prst="rect">
            <a:avLst/>
          </a:prstGeom>
        </p:spPr>
      </p:pic>
      <p:pic>
        <p:nvPicPr>
          <p:cNvPr id="6" name="Picture 5"/>
          <p:cNvPicPr>
            <a:picLocks noChangeAspect="1"/>
          </p:cNvPicPr>
          <p:nvPr/>
        </p:nvPicPr>
        <p:blipFill>
          <a:blip r:embed="rId4"/>
          <a:stretch>
            <a:fillRect/>
          </a:stretch>
        </p:blipFill>
        <p:spPr>
          <a:xfrm>
            <a:off x="4059417" y="4477949"/>
            <a:ext cx="3583787" cy="1954793"/>
          </a:xfrm>
          <a:prstGeom prst="rect">
            <a:avLst/>
          </a:prstGeom>
        </p:spPr>
      </p:pic>
      <p:pic>
        <p:nvPicPr>
          <p:cNvPr id="7" name="Picture 6"/>
          <p:cNvPicPr>
            <a:picLocks noChangeAspect="1"/>
          </p:cNvPicPr>
          <p:nvPr/>
        </p:nvPicPr>
        <p:blipFill>
          <a:blip r:embed="rId5"/>
          <a:stretch>
            <a:fillRect/>
          </a:stretch>
        </p:blipFill>
        <p:spPr>
          <a:xfrm>
            <a:off x="6086711" y="4436343"/>
            <a:ext cx="4132087" cy="2253866"/>
          </a:xfrm>
          <a:prstGeom prst="rect">
            <a:avLst/>
          </a:prstGeom>
        </p:spPr>
      </p:pic>
    </p:spTree>
    <p:extLst>
      <p:ext uri="{BB962C8B-B14F-4D97-AF65-F5344CB8AC3E}">
        <p14:creationId xmlns:p14="http://schemas.microsoft.com/office/powerpoint/2010/main" val="13639285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2" name="Rectangle 2"/>
          <p:cNvSpPr>
            <a:spLocks noGrp="1" noChangeArrowheads="1"/>
          </p:cNvSpPr>
          <p:nvPr>
            <p:ph type="title"/>
          </p:nvPr>
        </p:nvSpPr>
        <p:spPr>
          <a:xfrm>
            <a:off x="457200" y="-152400"/>
            <a:ext cx="8429625" cy="1143000"/>
          </a:xfrm>
        </p:spPr>
        <p:txBody>
          <a:bodyPr>
            <a:noAutofit/>
          </a:bodyPr>
          <a:lstStyle/>
          <a:p>
            <a:pPr algn="l"/>
            <a:r>
              <a:rPr lang="en-US" sz="3600">
                <a:latin typeface="Arial" charset="0"/>
                <a:ea typeface="Arial" charset="0"/>
                <a:cs typeface="Arial" charset="0"/>
              </a:rPr>
              <a:t>Recap: Sequence-based </a:t>
            </a:r>
            <a:r>
              <a:rPr lang="en-US" sz="3600" dirty="0" smtClean="0">
                <a:latin typeface="Arial" charset="0"/>
                <a:ea typeface="Arial" charset="0"/>
                <a:cs typeface="Arial" charset="0"/>
              </a:rPr>
              <a:t>Priority Queue</a:t>
            </a:r>
          </a:p>
        </p:txBody>
      </p:sp>
      <p:sp>
        <p:nvSpPr>
          <p:cNvPr id="12293" name="Rectangle 3" descr="Rectangle: Click to edit Master text styles&#10;Second level&#10;Third level&#10;Fourth level&#10;Fifth level"/>
          <p:cNvSpPr>
            <a:spLocks noGrp="1" noChangeArrowheads="1"/>
          </p:cNvSpPr>
          <p:nvPr>
            <p:ph type="body" sz="half" idx="1"/>
          </p:nvPr>
        </p:nvSpPr>
        <p:spPr>
          <a:xfrm>
            <a:off x="381000" y="1219200"/>
            <a:ext cx="4267200" cy="5410200"/>
          </a:xfrm>
        </p:spPr>
        <p:txBody>
          <a:bodyPr>
            <a:normAutofit fontScale="92500" lnSpcReduction="10000"/>
          </a:bodyPr>
          <a:lstStyle/>
          <a:p>
            <a:pPr eaLnBrk="1" hangingPunct="1">
              <a:buClr>
                <a:schemeClr val="bg1"/>
              </a:buClr>
            </a:pPr>
            <a:r>
              <a:rPr lang="en-US" sz="2200" dirty="0" smtClean="0"/>
              <a:t>Implementation with an unsorted list</a:t>
            </a:r>
          </a:p>
          <a:p>
            <a:pPr eaLnBrk="1" hangingPunct="1">
              <a:buFont typeface="Wingdings" pitchFamily="2" charset="2"/>
              <a:buNone/>
            </a:pPr>
            <a:endParaRPr lang="en-US" sz="2200" dirty="0" smtClean="0"/>
          </a:p>
          <a:p>
            <a:pPr eaLnBrk="1" hangingPunct="1">
              <a:buClr>
                <a:schemeClr val="bg1"/>
              </a:buClr>
            </a:pPr>
            <a:endParaRPr lang="en-US" sz="2200" dirty="0" smtClean="0"/>
          </a:p>
          <a:p>
            <a:pPr eaLnBrk="1" hangingPunct="1">
              <a:buClr>
                <a:schemeClr val="bg1"/>
              </a:buClr>
            </a:pPr>
            <a:endParaRPr lang="en-US" sz="2200" dirty="0" smtClean="0"/>
          </a:p>
          <a:p>
            <a:pPr eaLnBrk="1" hangingPunct="1">
              <a:buClr>
                <a:schemeClr val="bg1"/>
              </a:buClr>
            </a:pPr>
            <a:r>
              <a:rPr lang="en-US" sz="2200" dirty="0" smtClean="0"/>
              <a:t>Performance:</a:t>
            </a:r>
          </a:p>
          <a:p>
            <a:pPr lvl="1" eaLnBrk="1" hangingPunct="1">
              <a:buClr>
                <a:schemeClr val="bg1"/>
              </a:buClr>
            </a:pPr>
            <a:r>
              <a:rPr lang="en-US" sz="2200" b="1" dirty="0" smtClean="0">
                <a:solidFill>
                  <a:schemeClr val="tx2"/>
                </a:solidFill>
              </a:rPr>
              <a:t>insert</a:t>
            </a:r>
            <a:r>
              <a:rPr lang="en-US" sz="2200" dirty="0" smtClean="0"/>
              <a:t> takes </a:t>
            </a:r>
            <a:r>
              <a:rPr lang="en-US" sz="2200" b="1" i="1" dirty="0" smtClean="0"/>
              <a:t>O</a:t>
            </a:r>
            <a:r>
              <a:rPr lang="en-US" sz="2200" dirty="0" smtClean="0"/>
              <a:t>(1) time since we can insert the item at the beginning or end of the sequence.</a:t>
            </a:r>
          </a:p>
          <a:p>
            <a:pPr lvl="1" eaLnBrk="1" hangingPunct="1">
              <a:buClr>
                <a:schemeClr val="bg1"/>
              </a:buClr>
            </a:pPr>
            <a:r>
              <a:rPr lang="en-US" sz="2200" b="1" dirty="0" err="1" smtClean="0">
                <a:solidFill>
                  <a:schemeClr val="tx2"/>
                </a:solidFill>
              </a:rPr>
              <a:t>removeMin</a:t>
            </a:r>
            <a:r>
              <a:rPr lang="en-US" sz="2200" dirty="0" smtClean="0">
                <a:solidFill>
                  <a:schemeClr val="tx2"/>
                </a:solidFill>
              </a:rPr>
              <a:t> </a:t>
            </a:r>
            <a:r>
              <a:rPr lang="en-US" sz="2200" dirty="0" smtClean="0"/>
              <a:t>and </a:t>
            </a:r>
            <a:r>
              <a:rPr lang="en-US" sz="2200" b="1" dirty="0" smtClean="0">
                <a:solidFill>
                  <a:schemeClr val="tx2"/>
                </a:solidFill>
              </a:rPr>
              <a:t>min</a:t>
            </a:r>
            <a:r>
              <a:rPr lang="en-US" sz="2200" dirty="0" smtClean="0"/>
              <a:t> take </a:t>
            </a:r>
            <a:r>
              <a:rPr lang="en-US" sz="2200" b="1" i="1" dirty="0" smtClean="0"/>
              <a:t>O</a:t>
            </a:r>
            <a:r>
              <a:rPr lang="en-US" sz="2200" dirty="0" smtClean="0"/>
              <a:t>(</a:t>
            </a:r>
            <a:r>
              <a:rPr lang="en-US" sz="2200" b="1" i="1" dirty="0" smtClean="0"/>
              <a:t>n</a:t>
            </a:r>
            <a:r>
              <a:rPr lang="en-US" sz="2200" dirty="0" smtClean="0"/>
              <a:t>) time since we have to traverse the entire sequence to find the smallest key. </a:t>
            </a:r>
          </a:p>
        </p:txBody>
      </p:sp>
      <p:sp>
        <p:nvSpPr>
          <p:cNvPr id="12294" name="Rectangle 4" descr="Rectangle: Click to edit Master text styles&#10;Second level&#10;Third level&#10;Fourth level&#10;Fifth level"/>
          <p:cNvSpPr>
            <a:spLocks noGrp="1" noChangeArrowheads="1"/>
          </p:cNvSpPr>
          <p:nvPr>
            <p:ph type="body" sz="half" idx="2"/>
          </p:nvPr>
        </p:nvSpPr>
        <p:spPr>
          <a:xfrm>
            <a:off x="4800600" y="1219201"/>
            <a:ext cx="4191000" cy="4876800"/>
          </a:xfrm>
        </p:spPr>
        <p:txBody>
          <a:bodyPr>
            <a:normAutofit fontScale="92500" lnSpcReduction="20000"/>
          </a:bodyPr>
          <a:lstStyle/>
          <a:p>
            <a:pPr eaLnBrk="1" hangingPunct="1">
              <a:buClr>
                <a:schemeClr val="bg1"/>
              </a:buClr>
            </a:pPr>
            <a:r>
              <a:rPr lang="en-US" sz="2200" dirty="0" smtClean="0"/>
              <a:t>Implementation with a sorted list</a:t>
            </a:r>
          </a:p>
          <a:p>
            <a:pPr eaLnBrk="1" hangingPunct="1">
              <a:buFont typeface="Wingdings" pitchFamily="2" charset="2"/>
              <a:buNone/>
            </a:pPr>
            <a:endParaRPr lang="en-US" sz="2200" dirty="0" smtClean="0"/>
          </a:p>
          <a:p>
            <a:pPr eaLnBrk="1" hangingPunct="1">
              <a:buClr>
                <a:schemeClr val="bg1"/>
              </a:buClr>
            </a:pPr>
            <a:endParaRPr lang="en-US" sz="2200" dirty="0" smtClean="0"/>
          </a:p>
          <a:p>
            <a:pPr eaLnBrk="1" hangingPunct="1">
              <a:buClr>
                <a:schemeClr val="bg1"/>
              </a:buClr>
            </a:pPr>
            <a:endParaRPr lang="en-US" sz="2200" dirty="0" smtClean="0"/>
          </a:p>
          <a:p>
            <a:pPr eaLnBrk="1" hangingPunct="1">
              <a:buClr>
                <a:schemeClr val="bg1"/>
              </a:buClr>
            </a:pPr>
            <a:r>
              <a:rPr lang="en-US" sz="2200" dirty="0" smtClean="0"/>
              <a:t>Performance:</a:t>
            </a:r>
          </a:p>
          <a:p>
            <a:pPr lvl="1" eaLnBrk="1" hangingPunct="1">
              <a:buClr>
                <a:schemeClr val="bg1"/>
              </a:buClr>
            </a:pPr>
            <a:r>
              <a:rPr lang="en-US" sz="2200" b="1" dirty="0" smtClean="0">
                <a:solidFill>
                  <a:schemeClr val="tx2"/>
                </a:solidFill>
              </a:rPr>
              <a:t>insert</a:t>
            </a:r>
            <a:r>
              <a:rPr lang="en-US" sz="2200" dirty="0" smtClean="0"/>
              <a:t> takes </a:t>
            </a:r>
            <a:r>
              <a:rPr lang="en-US" sz="2200" b="1" i="1" dirty="0" smtClean="0"/>
              <a:t>O</a:t>
            </a:r>
            <a:r>
              <a:rPr lang="en-US" sz="2200" dirty="0" smtClean="0"/>
              <a:t>(</a:t>
            </a:r>
            <a:r>
              <a:rPr lang="en-US" sz="2200" b="1" i="1" dirty="0" smtClean="0"/>
              <a:t>n</a:t>
            </a:r>
            <a:r>
              <a:rPr lang="en-US" sz="2200" dirty="0" smtClean="0"/>
              <a:t>) time since we have to find the place where to insert the item</a:t>
            </a:r>
          </a:p>
          <a:p>
            <a:pPr lvl="1" eaLnBrk="1" hangingPunct="1">
              <a:buClr>
                <a:schemeClr val="bg1"/>
              </a:buClr>
            </a:pPr>
            <a:r>
              <a:rPr lang="en-US" sz="2200" b="1" dirty="0" err="1" smtClean="0">
                <a:solidFill>
                  <a:schemeClr val="tx2"/>
                </a:solidFill>
              </a:rPr>
              <a:t>removeMin</a:t>
            </a:r>
            <a:r>
              <a:rPr lang="en-US" sz="2200" dirty="0" smtClean="0"/>
              <a:t> and </a:t>
            </a:r>
            <a:r>
              <a:rPr lang="en-US" sz="2200" b="1" dirty="0" smtClean="0">
                <a:solidFill>
                  <a:schemeClr val="tx2"/>
                </a:solidFill>
              </a:rPr>
              <a:t>min</a:t>
            </a:r>
            <a:r>
              <a:rPr lang="en-US" sz="2200" dirty="0" smtClean="0"/>
              <a:t> take </a:t>
            </a:r>
            <a:r>
              <a:rPr lang="en-US" sz="2200" b="1" i="1" dirty="0" smtClean="0"/>
              <a:t>O</a:t>
            </a:r>
            <a:r>
              <a:rPr lang="en-US" sz="2200" dirty="0" smtClean="0"/>
              <a:t>(1) time, since the smallest key is at the beginning</a:t>
            </a:r>
          </a:p>
        </p:txBody>
      </p:sp>
      <p:grpSp>
        <p:nvGrpSpPr>
          <p:cNvPr id="12295" name="Group 5"/>
          <p:cNvGrpSpPr>
            <a:grpSpLocks/>
          </p:cNvGrpSpPr>
          <p:nvPr/>
        </p:nvGrpSpPr>
        <p:grpSpPr bwMode="auto">
          <a:xfrm>
            <a:off x="1143000" y="2514600"/>
            <a:ext cx="2971800" cy="304800"/>
            <a:chOff x="3264" y="2064"/>
            <a:chExt cx="1872" cy="192"/>
          </a:xfrm>
        </p:grpSpPr>
        <p:sp>
          <p:nvSpPr>
            <p:cNvPr id="12304" name="Line 6"/>
            <p:cNvSpPr>
              <a:spLocks noChangeShapeType="1"/>
            </p:cNvSpPr>
            <p:nvPr/>
          </p:nvSpPr>
          <p:spPr bwMode="auto">
            <a:xfrm>
              <a:off x="3456" y="2160"/>
              <a:ext cx="1488" cy="0"/>
            </a:xfrm>
            <a:prstGeom prst="line">
              <a:avLst/>
            </a:prstGeom>
            <a:noFill/>
            <a:ln w="19050">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12305" name="Oval 7"/>
            <p:cNvSpPr>
              <a:spLocks noChangeArrowheads="1"/>
            </p:cNvSpPr>
            <p:nvPr/>
          </p:nvSpPr>
          <p:spPr bwMode="auto">
            <a:xfrm>
              <a:off x="3264" y="2064"/>
              <a:ext cx="192" cy="192"/>
            </a:xfrm>
            <a:prstGeom prst="ellipse">
              <a:avLst/>
            </a:prstGeom>
            <a:solidFill>
              <a:schemeClr val="accent1"/>
            </a:solidFill>
            <a:ln w="19050">
              <a:solidFill>
                <a:schemeClr val="tx1"/>
              </a:solidFill>
              <a:round/>
              <a:headEnd/>
              <a:tailEnd/>
            </a:ln>
          </p:spPr>
          <p:txBody>
            <a:bodyPr wrap="none" anchor="ctr"/>
            <a:lstStyle/>
            <a:p>
              <a:r>
                <a:rPr lang="en-US" sz="2000"/>
                <a:t>4</a:t>
              </a:r>
            </a:p>
          </p:txBody>
        </p:sp>
        <p:sp>
          <p:nvSpPr>
            <p:cNvPr id="12306" name="Oval 8"/>
            <p:cNvSpPr>
              <a:spLocks noChangeArrowheads="1"/>
            </p:cNvSpPr>
            <p:nvPr/>
          </p:nvSpPr>
          <p:spPr bwMode="auto">
            <a:xfrm>
              <a:off x="3684" y="2064"/>
              <a:ext cx="192" cy="192"/>
            </a:xfrm>
            <a:prstGeom prst="ellipse">
              <a:avLst/>
            </a:prstGeom>
            <a:solidFill>
              <a:schemeClr val="accent1"/>
            </a:solidFill>
            <a:ln w="19050">
              <a:solidFill>
                <a:schemeClr val="tx1"/>
              </a:solidFill>
              <a:round/>
              <a:headEnd/>
              <a:tailEnd/>
            </a:ln>
          </p:spPr>
          <p:txBody>
            <a:bodyPr wrap="none" anchor="ctr"/>
            <a:lstStyle/>
            <a:p>
              <a:r>
                <a:rPr lang="en-US" sz="2000"/>
                <a:t>5</a:t>
              </a:r>
            </a:p>
          </p:txBody>
        </p:sp>
        <p:sp>
          <p:nvSpPr>
            <p:cNvPr id="12307" name="Oval 9"/>
            <p:cNvSpPr>
              <a:spLocks noChangeArrowheads="1"/>
            </p:cNvSpPr>
            <p:nvPr/>
          </p:nvSpPr>
          <p:spPr bwMode="auto">
            <a:xfrm>
              <a:off x="4104" y="2064"/>
              <a:ext cx="192" cy="192"/>
            </a:xfrm>
            <a:prstGeom prst="ellipse">
              <a:avLst/>
            </a:prstGeom>
            <a:solidFill>
              <a:schemeClr val="accent1"/>
            </a:solidFill>
            <a:ln w="19050">
              <a:solidFill>
                <a:schemeClr val="tx1"/>
              </a:solidFill>
              <a:round/>
              <a:headEnd/>
              <a:tailEnd/>
            </a:ln>
          </p:spPr>
          <p:txBody>
            <a:bodyPr wrap="none" anchor="ctr"/>
            <a:lstStyle/>
            <a:p>
              <a:r>
                <a:rPr lang="en-US" sz="2000"/>
                <a:t>2</a:t>
              </a:r>
            </a:p>
          </p:txBody>
        </p:sp>
        <p:sp>
          <p:nvSpPr>
            <p:cNvPr id="12308" name="Oval 10"/>
            <p:cNvSpPr>
              <a:spLocks noChangeArrowheads="1"/>
            </p:cNvSpPr>
            <p:nvPr/>
          </p:nvSpPr>
          <p:spPr bwMode="auto">
            <a:xfrm>
              <a:off x="4524" y="2064"/>
              <a:ext cx="192" cy="192"/>
            </a:xfrm>
            <a:prstGeom prst="ellipse">
              <a:avLst/>
            </a:prstGeom>
            <a:solidFill>
              <a:schemeClr val="accent1"/>
            </a:solidFill>
            <a:ln w="19050">
              <a:solidFill>
                <a:schemeClr val="tx1"/>
              </a:solidFill>
              <a:round/>
              <a:headEnd/>
              <a:tailEnd/>
            </a:ln>
          </p:spPr>
          <p:txBody>
            <a:bodyPr wrap="none" anchor="ctr"/>
            <a:lstStyle/>
            <a:p>
              <a:r>
                <a:rPr lang="en-US" sz="2000"/>
                <a:t>3</a:t>
              </a:r>
            </a:p>
          </p:txBody>
        </p:sp>
        <p:sp>
          <p:nvSpPr>
            <p:cNvPr id="12309" name="Oval 11"/>
            <p:cNvSpPr>
              <a:spLocks noChangeArrowheads="1"/>
            </p:cNvSpPr>
            <p:nvPr/>
          </p:nvSpPr>
          <p:spPr bwMode="auto">
            <a:xfrm>
              <a:off x="4944" y="2064"/>
              <a:ext cx="192" cy="192"/>
            </a:xfrm>
            <a:prstGeom prst="ellipse">
              <a:avLst/>
            </a:prstGeom>
            <a:solidFill>
              <a:schemeClr val="accent1"/>
            </a:solidFill>
            <a:ln w="19050">
              <a:solidFill>
                <a:schemeClr val="tx1"/>
              </a:solidFill>
              <a:round/>
              <a:headEnd/>
              <a:tailEnd/>
            </a:ln>
          </p:spPr>
          <p:txBody>
            <a:bodyPr wrap="none" anchor="ctr"/>
            <a:lstStyle/>
            <a:p>
              <a:r>
                <a:rPr lang="en-US" sz="2000"/>
                <a:t>1</a:t>
              </a:r>
            </a:p>
          </p:txBody>
        </p:sp>
      </p:grpSp>
      <p:grpSp>
        <p:nvGrpSpPr>
          <p:cNvPr id="12296" name="Group 12"/>
          <p:cNvGrpSpPr>
            <a:grpSpLocks/>
          </p:cNvGrpSpPr>
          <p:nvPr/>
        </p:nvGrpSpPr>
        <p:grpSpPr bwMode="auto">
          <a:xfrm>
            <a:off x="5181600" y="2514600"/>
            <a:ext cx="2971800" cy="304800"/>
            <a:chOff x="3264" y="3744"/>
            <a:chExt cx="1872" cy="192"/>
          </a:xfrm>
        </p:grpSpPr>
        <p:sp>
          <p:nvSpPr>
            <p:cNvPr id="12298" name="Line 13"/>
            <p:cNvSpPr>
              <a:spLocks noChangeShapeType="1"/>
            </p:cNvSpPr>
            <p:nvPr/>
          </p:nvSpPr>
          <p:spPr bwMode="auto">
            <a:xfrm>
              <a:off x="3456" y="3840"/>
              <a:ext cx="1488" cy="0"/>
            </a:xfrm>
            <a:prstGeom prst="line">
              <a:avLst/>
            </a:prstGeom>
            <a:noFill/>
            <a:ln w="19050">
              <a:solidFill>
                <a:schemeClr val="tx1"/>
              </a:solidFill>
              <a:round/>
              <a:headEnd/>
              <a:tailEnd/>
            </a:ln>
            <a:extLst>
              <a:ext uri="{909E8E84-426E-40dd-AFC4-6F175D3DCCD1}">
                <a14:hiddenFill xmlns:a14="http://schemas.microsoft.com/office/drawing/2010/main" xmlns="">
                  <a:noFill/>
                </a14:hiddenFill>
              </a:ext>
            </a:extLst>
          </p:spPr>
          <p:txBody>
            <a:bodyPr wrap="none" anchor="ctr"/>
            <a:lstStyle/>
            <a:p>
              <a:endParaRPr lang="en-US"/>
            </a:p>
          </p:txBody>
        </p:sp>
        <p:sp>
          <p:nvSpPr>
            <p:cNvPr id="12299" name="Oval 14"/>
            <p:cNvSpPr>
              <a:spLocks noChangeArrowheads="1"/>
            </p:cNvSpPr>
            <p:nvPr/>
          </p:nvSpPr>
          <p:spPr bwMode="auto">
            <a:xfrm>
              <a:off x="3264" y="3744"/>
              <a:ext cx="192" cy="192"/>
            </a:xfrm>
            <a:prstGeom prst="ellipse">
              <a:avLst/>
            </a:prstGeom>
            <a:solidFill>
              <a:schemeClr val="accent1"/>
            </a:solidFill>
            <a:ln w="19050">
              <a:solidFill>
                <a:schemeClr val="tx1"/>
              </a:solidFill>
              <a:round/>
              <a:headEnd/>
              <a:tailEnd/>
            </a:ln>
          </p:spPr>
          <p:txBody>
            <a:bodyPr wrap="none" anchor="ctr"/>
            <a:lstStyle/>
            <a:p>
              <a:r>
                <a:rPr lang="en-US" sz="2000"/>
                <a:t>1</a:t>
              </a:r>
            </a:p>
          </p:txBody>
        </p:sp>
        <p:sp>
          <p:nvSpPr>
            <p:cNvPr id="12300" name="Oval 15"/>
            <p:cNvSpPr>
              <a:spLocks noChangeArrowheads="1"/>
            </p:cNvSpPr>
            <p:nvPr/>
          </p:nvSpPr>
          <p:spPr bwMode="auto">
            <a:xfrm>
              <a:off x="3684" y="3744"/>
              <a:ext cx="192" cy="192"/>
            </a:xfrm>
            <a:prstGeom prst="ellipse">
              <a:avLst/>
            </a:prstGeom>
            <a:solidFill>
              <a:schemeClr val="accent1"/>
            </a:solidFill>
            <a:ln w="19050">
              <a:solidFill>
                <a:schemeClr val="tx1"/>
              </a:solidFill>
              <a:round/>
              <a:headEnd/>
              <a:tailEnd/>
            </a:ln>
          </p:spPr>
          <p:txBody>
            <a:bodyPr wrap="none" anchor="ctr"/>
            <a:lstStyle/>
            <a:p>
              <a:r>
                <a:rPr lang="en-US" sz="2000"/>
                <a:t>2</a:t>
              </a:r>
            </a:p>
          </p:txBody>
        </p:sp>
        <p:sp>
          <p:nvSpPr>
            <p:cNvPr id="12301" name="Oval 16"/>
            <p:cNvSpPr>
              <a:spLocks noChangeArrowheads="1"/>
            </p:cNvSpPr>
            <p:nvPr/>
          </p:nvSpPr>
          <p:spPr bwMode="auto">
            <a:xfrm>
              <a:off x="4104" y="3744"/>
              <a:ext cx="192" cy="192"/>
            </a:xfrm>
            <a:prstGeom prst="ellipse">
              <a:avLst/>
            </a:prstGeom>
            <a:solidFill>
              <a:schemeClr val="accent1"/>
            </a:solidFill>
            <a:ln w="19050">
              <a:solidFill>
                <a:schemeClr val="tx1"/>
              </a:solidFill>
              <a:round/>
              <a:headEnd/>
              <a:tailEnd/>
            </a:ln>
          </p:spPr>
          <p:txBody>
            <a:bodyPr wrap="none" anchor="ctr"/>
            <a:lstStyle/>
            <a:p>
              <a:r>
                <a:rPr lang="en-US" sz="2000"/>
                <a:t>3</a:t>
              </a:r>
            </a:p>
          </p:txBody>
        </p:sp>
        <p:sp>
          <p:nvSpPr>
            <p:cNvPr id="12302" name="Oval 17"/>
            <p:cNvSpPr>
              <a:spLocks noChangeArrowheads="1"/>
            </p:cNvSpPr>
            <p:nvPr/>
          </p:nvSpPr>
          <p:spPr bwMode="auto">
            <a:xfrm>
              <a:off x="4524" y="3744"/>
              <a:ext cx="192" cy="192"/>
            </a:xfrm>
            <a:prstGeom prst="ellipse">
              <a:avLst/>
            </a:prstGeom>
            <a:solidFill>
              <a:schemeClr val="accent1"/>
            </a:solidFill>
            <a:ln w="19050">
              <a:solidFill>
                <a:schemeClr val="tx1"/>
              </a:solidFill>
              <a:round/>
              <a:headEnd/>
              <a:tailEnd/>
            </a:ln>
          </p:spPr>
          <p:txBody>
            <a:bodyPr wrap="none" anchor="ctr"/>
            <a:lstStyle/>
            <a:p>
              <a:r>
                <a:rPr lang="en-US" sz="2000"/>
                <a:t>4</a:t>
              </a:r>
            </a:p>
          </p:txBody>
        </p:sp>
        <p:sp>
          <p:nvSpPr>
            <p:cNvPr id="12303" name="Oval 18"/>
            <p:cNvSpPr>
              <a:spLocks noChangeArrowheads="1"/>
            </p:cNvSpPr>
            <p:nvPr/>
          </p:nvSpPr>
          <p:spPr bwMode="auto">
            <a:xfrm>
              <a:off x="4944" y="3744"/>
              <a:ext cx="192" cy="192"/>
            </a:xfrm>
            <a:prstGeom prst="ellipse">
              <a:avLst/>
            </a:prstGeom>
            <a:solidFill>
              <a:schemeClr val="accent1"/>
            </a:solidFill>
            <a:ln w="19050">
              <a:solidFill>
                <a:schemeClr val="tx1"/>
              </a:solidFill>
              <a:round/>
              <a:headEnd/>
              <a:tailEnd/>
            </a:ln>
          </p:spPr>
          <p:txBody>
            <a:bodyPr wrap="none" anchor="ctr"/>
            <a:lstStyle/>
            <a:p>
              <a:r>
                <a:rPr lang="en-US" sz="2000"/>
                <a:t>5</a:t>
              </a:r>
            </a:p>
          </p:txBody>
        </p:sp>
      </p:grpSp>
      <p:sp>
        <p:nvSpPr>
          <p:cNvPr id="2" name="Footer Placeholder 1"/>
          <p:cNvSpPr>
            <a:spLocks noGrp="1"/>
          </p:cNvSpPr>
          <p:nvPr>
            <p:ph type="ftr" sz="quarter" idx="11"/>
          </p:nvPr>
        </p:nvSpPr>
        <p:spPr>
          <a:xfrm>
            <a:off x="4808516" y="6145404"/>
            <a:ext cx="3717967" cy="259278"/>
          </a:xfrm>
        </p:spPr>
        <p:txBody>
          <a:bodyPr/>
          <a:lstStyle/>
          <a:p>
            <a:pPr algn="l"/>
            <a:r>
              <a:rPr lang="en-US" smtClean="0">
                <a:solidFill>
                  <a:srgbClr val="993300"/>
                </a:solidFill>
              </a:rPr>
              <a:t>CPSC 3200 </a:t>
            </a:r>
          </a:p>
          <a:p>
            <a:pPr algn="l"/>
            <a:r>
              <a:rPr lang="en-US" dirty="0" smtClean="0">
                <a:solidFill>
                  <a:srgbClr val="993300"/>
                </a:solidFill>
              </a:rPr>
              <a:t>University of Tennessee at Chattanooga – Summer 2013</a:t>
            </a:r>
          </a:p>
          <a:p>
            <a:endParaRPr lang="en-US" dirty="0" smtClean="0"/>
          </a:p>
        </p:txBody>
      </p:sp>
      <p:sp>
        <p:nvSpPr>
          <p:cNvPr id="3" name="Slide Number Placeholder 2"/>
          <p:cNvSpPr>
            <a:spLocks noGrp="1"/>
          </p:cNvSpPr>
          <p:nvPr>
            <p:ph type="sldNum" sz="quarter" idx="12"/>
          </p:nvPr>
        </p:nvSpPr>
        <p:spPr/>
        <p:txBody>
          <a:bodyPr/>
          <a:lstStyle/>
          <a:p>
            <a:fld id="{B81203D6-0DDA-4AA7-8C29-C8F6DF4F2EC9}" type="slidenum">
              <a:rPr lang="en-US" smtClean="0"/>
              <a:t>9</a:t>
            </a:fld>
            <a:endParaRPr lang="en-US"/>
          </a:p>
        </p:txBody>
      </p:sp>
      <p:sp>
        <p:nvSpPr>
          <p:cNvPr id="24" name="Date Placeholder 17"/>
          <p:cNvSpPr txBox="1">
            <a:spLocks/>
          </p:cNvSpPr>
          <p:nvPr/>
        </p:nvSpPr>
        <p:spPr>
          <a:xfrm>
            <a:off x="6553200" y="6340475"/>
            <a:ext cx="2133600" cy="365125"/>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lIns="91440" tIns="45720" rIns="91440" bIns="45720" rtlCol="0" anchor="ctr"/>
          <a:lstStyle>
            <a:defPPr>
              <a:defRPr lang="en-US"/>
            </a:defPPr>
            <a:lvl1pPr marL="0" algn="l" defTabSz="914400" rtl="0" eaLnBrk="0" latinLnBrk="0" hangingPunct="0">
              <a:defRPr sz="2400" kern="1200">
                <a:solidFill>
                  <a:schemeClr val="tx1"/>
                </a:solidFill>
                <a:latin typeface="Tahoma" pitchFamily="34" charset="0"/>
                <a:ea typeface="+mn-ea"/>
                <a:cs typeface="+mn-cs"/>
              </a:defRPr>
            </a:lvl1pPr>
            <a:lvl2pPr marL="742950" indent="-285750" algn="l" defTabSz="914400" rtl="0" eaLnBrk="0" latinLnBrk="0" hangingPunct="0">
              <a:defRPr sz="2400" kern="1200">
                <a:solidFill>
                  <a:schemeClr val="tx1"/>
                </a:solidFill>
                <a:latin typeface="Tahoma" pitchFamily="34" charset="0"/>
                <a:ea typeface="+mn-ea"/>
                <a:cs typeface="+mn-cs"/>
              </a:defRPr>
            </a:lvl2pPr>
            <a:lvl3pPr marL="1143000" indent="-228600" algn="l" defTabSz="914400" rtl="0" eaLnBrk="0" latinLnBrk="0" hangingPunct="0">
              <a:defRPr sz="2400" kern="1200">
                <a:solidFill>
                  <a:schemeClr val="tx1"/>
                </a:solidFill>
                <a:latin typeface="Tahoma" pitchFamily="34" charset="0"/>
                <a:ea typeface="+mn-ea"/>
                <a:cs typeface="+mn-cs"/>
              </a:defRPr>
            </a:lvl3pPr>
            <a:lvl4pPr marL="1600200" indent="-228600" algn="l" defTabSz="914400" rtl="0" eaLnBrk="0" latinLnBrk="0" hangingPunct="0">
              <a:defRPr sz="2400" kern="1200">
                <a:solidFill>
                  <a:schemeClr val="tx1"/>
                </a:solidFill>
                <a:latin typeface="Tahoma" pitchFamily="34" charset="0"/>
                <a:ea typeface="+mn-ea"/>
                <a:cs typeface="+mn-cs"/>
              </a:defRPr>
            </a:lvl4pPr>
            <a:lvl5pPr marL="2057400" indent="-228600" algn="l" defTabSz="914400" rtl="0" eaLnBrk="0" latinLnBrk="0" hangingPunct="0">
              <a:defRPr sz="2400" kern="1200">
                <a:solidFill>
                  <a:schemeClr val="tx1"/>
                </a:solidFill>
                <a:latin typeface="Tahoma" pitchFamily="34" charset="0"/>
                <a:ea typeface="+mn-ea"/>
                <a:cs typeface="+mn-cs"/>
              </a:defRPr>
            </a:lvl5pPr>
            <a:lvl6pPr marL="25146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6pPr>
            <a:lvl7pPr marL="29718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7pPr>
            <a:lvl8pPr marL="34290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8pPr>
            <a:lvl9pPr marL="3886200" indent="-228600" algn="l" defTabSz="914400" rtl="0" eaLnBrk="0" fontAlgn="base" latinLnBrk="0" hangingPunct="0">
              <a:spcBef>
                <a:spcPct val="0"/>
              </a:spcBef>
              <a:spcAft>
                <a:spcPct val="0"/>
              </a:spcAft>
              <a:defRPr sz="2400" kern="1200">
                <a:solidFill>
                  <a:schemeClr val="tx1"/>
                </a:solidFill>
                <a:latin typeface="Tahoma" pitchFamily="34" charset="0"/>
                <a:ea typeface="+mn-ea"/>
                <a:cs typeface="+mn-cs"/>
              </a:defRPr>
            </a:lvl9pPr>
          </a:lstStyle>
          <a:p>
            <a:pPr eaLnBrk="1" hangingPunct="1"/>
            <a:r>
              <a:rPr lang="en-US" sz="1000" kern="1200" dirty="0" smtClean="0">
                <a:solidFill>
                  <a:srgbClr val="993300"/>
                </a:solidFill>
                <a:latin typeface="+mn-lt"/>
                <a:ea typeface="+mn-ea"/>
                <a:cs typeface="+mn-cs"/>
              </a:rPr>
              <a:t>© 2010 Goodrich, </a:t>
            </a:r>
            <a:r>
              <a:rPr lang="en-US" sz="1000" kern="1200" dirty="0" err="1" smtClean="0">
                <a:solidFill>
                  <a:srgbClr val="993300"/>
                </a:solidFill>
                <a:latin typeface="+mn-lt"/>
                <a:ea typeface="+mn-ea"/>
                <a:cs typeface="+mn-cs"/>
              </a:rPr>
              <a:t>Tamassia</a:t>
            </a:r>
            <a:endParaRPr lang="en-US" sz="1000" kern="1200" dirty="0">
              <a:solidFill>
                <a:srgbClr val="993300"/>
              </a:solidFill>
              <a:latin typeface="+mn-lt"/>
              <a:ea typeface="+mn-ea"/>
              <a:cs typeface="+mn-cs"/>
            </a:endParaRPr>
          </a:p>
        </p:txBody>
      </p:sp>
    </p:spTree>
    <p:extLst>
      <p:ext uri="{BB962C8B-B14F-4D97-AF65-F5344CB8AC3E}">
        <p14:creationId xmlns:p14="http://schemas.microsoft.com/office/powerpoint/2010/main" val="159546937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5.jpeg"/><Relationship Id="rId1" Type="http://schemas.openxmlformats.org/officeDocument/2006/relationships/image" Target="../media/image1.jpeg"/><Relationship Id="rId2" Type="http://schemas.openxmlformats.org/officeDocument/2006/relationships/image" Target="../media/image2.jpeg"/></Relationships>
</file>

<file path=ppt/theme/theme1.xml><?xml version="1.0" encoding="utf-8"?>
<a:theme xmlns:a="http://schemas.openxmlformats.org/drawingml/2006/main" name="Inkwell">
  <a:themeElements>
    <a:clrScheme name="Inkwell">
      <a:dk1>
        <a:sysClr val="windowText" lastClr="000000"/>
      </a:dk1>
      <a:lt1>
        <a:sysClr val="window" lastClr="FFFFFF"/>
      </a:lt1>
      <a:dk2>
        <a:srgbClr val="584D2E"/>
      </a:dk2>
      <a:lt2>
        <a:srgbClr val="EFE7C3"/>
      </a:lt2>
      <a:accent1>
        <a:srgbClr val="860908"/>
      </a:accent1>
      <a:accent2>
        <a:srgbClr val="4A0505"/>
      </a:accent2>
      <a:accent3>
        <a:srgbClr val="7A500A"/>
      </a:accent3>
      <a:accent4>
        <a:srgbClr val="C47810"/>
      </a:accent4>
      <a:accent5>
        <a:srgbClr val="827752"/>
      </a:accent5>
      <a:accent6>
        <a:srgbClr val="B5BB83"/>
      </a:accent6>
      <a:hlink>
        <a:srgbClr val="C47810"/>
      </a:hlink>
      <a:folHlink>
        <a:srgbClr val="F0A43A"/>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nkwell">
      <a:fillStyleLst>
        <a:solidFill>
          <a:schemeClr val="phClr"/>
        </a:solidFill>
        <a:blipFill rotWithShape="1">
          <a:blip xmlns:r="http://schemas.openxmlformats.org/officeDocument/2006/relationships" r:embed="rId1">
            <a:duotone>
              <a:schemeClr val="phClr">
                <a:shade val="30000"/>
              </a:schemeClr>
              <a:schemeClr val="phClr">
                <a:alpha val="10000"/>
                <a:satMod val="120000"/>
              </a:schemeClr>
            </a:duotone>
          </a:blip>
          <a:stretch/>
        </a:blipFill>
        <a:blipFill rotWithShape="1">
          <a:blip xmlns:r="http://schemas.openxmlformats.org/officeDocument/2006/relationships" r:embed="rId2">
            <a:duotone>
              <a:schemeClr val="phClr">
                <a:shade val="30000"/>
                <a:satMod val="150000"/>
              </a:schemeClr>
              <a:schemeClr val="phClr">
                <a:alpha val="10000"/>
                <a:satMod val="120000"/>
              </a:schemeClr>
            </a:duotone>
          </a:blip>
          <a:stretch/>
        </a:blipFill>
      </a:fillStyleLst>
      <a:lnStyleLst>
        <a:ln w="12700" cap="flat" cmpd="sng" algn="ctr">
          <a:solidFill>
            <a:schemeClr val="phClr">
              <a:shade val="95000"/>
              <a:satMod val="105000"/>
            </a:scheme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101600" dist="38100" dir="5400000" rotWithShape="0">
              <a:srgbClr val="000000">
                <a:alpha val="75000"/>
              </a:srgbClr>
            </a:outerShdw>
          </a:effectLst>
        </a:effectStyle>
        <a:effectStyle>
          <a:effectLst>
            <a:outerShdw blurRad="38100" dist="25400" dir="5400000" rotWithShape="0">
              <a:srgbClr val="000000">
                <a:alpha val="75000"/>
              </a:srgbClr>
            </a:outerShdw>
            <a:softEdge rad="25400"/>
          </a:effectLst>
        </a:effectStyle>
      </a:effectStyleLst>
      <a:bgFillStyleLst>
        <a:blipFill rotWithShape="1">
          <a:blip xmlns:r="http://schemas.openxmlformats.org/officeDocument/2006/relationships" r:embed="rId3"/>
          <a:stretch/>
        </a:blipFill>
        <a:blipFill rotWithShape="1">
          <a:blip xmlns:r="http://schemas.openxmlformats.org/officeDocument/2006/relationships" r:embed="rId4"/>
          <a:stretch/>
        </a:blipFill>
        <a:blipFill rotWithShape="1">
          <a:blip xmlns:r="http://schemas.openxmlformats.org/officeDocument/2006/relationships" r:embed="rId5"/>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Inkwell.thmx</Template>
  <TotalTime>5569</TotalTime>
  <Words>2823</Words>
  <Application>Microsoft Macintosh PowerPoint</Application>
  <PresentationFormat>On-screen Show (4:3)</PresentationFormat>
  <Paragraphs>680</Paragraphs>
  <Slides>50</Slides>
  <Notes>29</Notes>
  <HiddenSlides>0</HiddenSlides>
  <MMClips>0</MMClips>
  <ScaleCrop>false</ScaleCrop>
  <HeadingPairs>
    <vt:vector size="8" baseType="variant">
      <vt:variant>
        <vt:lpstr>Fonts Used</vt:lpstr>
      </vt:variant>
      <vt:variant>
        <vt:i4>13</vt:i4>
      </vt:variant>
      <vt:variant>
        <vt:lpstr>Theme</vt:lpstr>
      </vt:variant>
      <vt:variant>
        <vt:i4>1</vt:i4>
      </vt:variant>
      <vt:variant>
        <vt:lpstr>Embedded OLE Servers</vt:lpstr>
      </vt:variant>
      <vt:variant>
        <vt:i4>1</vt:i4>
      </vt:variant>
      <vt:variant>
        <vt:lpstr>Slide Titles</vt:lpstr>
      </vt:variant>
      <vt:variant>
        <vt:i4>50</vt:i4>
      </vt:variant>
    </vt:vector>
  </HeadingPairs>
  <TitlesOfParts>
    <vt:vector size="65" baseType="lpstr">
      <vt:lpstr>Apple Symbols</vt:lpstr>
      <vt:lpstr>Arial Black</vt:lpstr>
      <vt:lpstr>Arial Hebrew</vt:lpstr>
      <vt:lpstr>Calibri</vt:lpstr>
      <vt:lpstr>Courier</vt:lpstr>
      <vt:lpstr>Impact</vt:lpstr>
      <vt:lpstr>Mangal</vt:lpstr>
      <vt:lpstr>Rockwell</vt:lpstr>
      <vt:lpstr>Symbol</vt:lpstr>
      <vt:lpstr>Tahoma</vt:lpstr>
      <vt:lpstr>Times New Roman</vt:lpstr>
      <vt:lpstr>Wingdings</vt:lpstr>
      <vt:lpstr>Arial</vt:lpstr>
      <vt:lpstr>Inkwell</vt:lpstr>
      <vt:lpstr>Equation</vt:lpstr>
      <vt:lpstr>IT306</vt:lpstr>
      <vt:lpstr>Recap: Traversal</vt:lpstr>
      <vt:lpstr>Recap: BST (Binary Search Tree): Insert</vt:lpstr>
      <vt:lpstr>Recap: Insertion</vt:lpstr>
      <vt:lpstr>Recap: Insertion</vt:lpstr>
      <vt:lpstr>Recap: Delete</vt:lpstr>
      <vt:lpstr>Recap: Delete</vt:lpstr>
      <vt:lpstr>Recap: Delete</vt:lpstr>
      <vt:lpstr>Recap: Sequence-based Priority Queue</vt:lpstr>
      <vt:lpstr>Recap: Sorted vs. Unsorted PQ (insert, min, removemin, size , isempty)</vt:lpstr>
      <vt:lpstr>PowerPoint Presentation</vt:lpstr>
      <vt:lpstr>Heaps</vt:lpstr>
      <vt:lpstr>Height of a Heap</vt:lpstr>
      <vt:lpstr>Heaps and Priority Queues</vt:lpstr>
      <vt:lpstr>Insertion into a Heap</vt:lpstr>
      <vt:lpstr>Upheap</vt:lpstr>
      <vt:lpstr>Implementing A PQ With A Heap Insert</vt:lpstr>
      <vt:lpstr>Removal from a Heap</vt:lpstr>
      <vt:lpstr>Downheap</vt:lpstr>
      <vt:lpstr>Implementing a PQ with a Heap Remove</vt:lpstr>
      <vt:lpstr>Analysis</vt:lpstr>
      <vt:lpstr>Heap-Sort</vt:lpstr>
      <vt:lpstr>Exercise</vt:lpstr>
      <vt:lpstr>TreeSet </vt:lpstr>
      <vt:lpstr>TreeSet Cont.</vt:lpstr>
      <vt:lpstr>TreeSet Example</vt:lpstr>
      <vt:lpstr>TreeSet Example</vt:lpstr>
      <vt:lpstr>TreeSet Constructors</vt:lpstr>
      <vt:lpstr>PowerPoint Presentation</vt:lpstr>
      <vt:lpstr>TreeSet t = new TreeSet(Collection col); </vt:lpstr>
      <vt:lpstr>TreeSet Synchronization</vt:lpstr>
      <vt:lpstr>PowerPoint Presentation</vt:lpstr>
      <vt:lpstr>PowerPoint Presentation</vt:lpstr>
      <vt:lpstr>Height of a Balanced BST</vt:lpstr>
      <vt:lpstr>Red-Black Tree Rules</vt:lpstr>
      <vt:lpstr>Red-Black tree: Insert</vt:lpstr>
      <vt:lpstr>Red-Black tree: Insert</vt:lpstr>
      <vt:lpstr>Red-Black tree: Insert</vt:lpstr>
      <vt:lpstr>Left and Right Rotation</vt:lpstr>
      <vt:lpstr>Left-Rotate Example </vt:lpstr>
      <vt:lpstr>Restructuring Rule</vt:lpstr>
      <vt:lpstr>Example (Insert)</vt:lpstr>
      <vt:lpstr>Example (Insert)</vt:lpstr>
      <vt:lpstr>Example (Insert)</vt:lpstr>
      <vt:lpstr>Example (Insert)</vt:lpstr>
      <vt:lpstr>Example (Insert)</vt:lpstr>
      <vt:lpstr>Example (Insert)</vt:lpstr>
      <vt:lpstr>Example (Insert)</vt:lpstr>
      <vt:lpstr>Example (Insert)</vt:lpstr>
      <vt:lpstr>Exercise</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IT306</dc:title>
  <dc:creator>srafatir</dc:creator>
  <cp:lastModifiedBy>Microsoft Office User</cp:lastModifiedBy>
  <cp:revision>456</cp:revision>
  <dcterms:created xsi:type="dcterms:W3CDTF">2014-08-27T22:12:02Z</dcterms:created>
  <dcterms:modified xsi:type="dcterms:W3CDTF">2018-04-10T18:31:55Z</dcterms:modified>
</cp:coreProperties>
</file>

<file path=docProps/thumbnail.jpeg>
</file>